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9"/>
  </p:notesMasterIdLst>
  <p:sldIdLst>
    <p:sldId id="300" r:id="rId2"/>
    <p:sldId id="301" r:id="rId3"/>
    <p:sldId id="302" r:id="rId4"/>
    <p:sldId id="312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13" r:id="rId15"/>
    <p:sldId id="316" r:id="rId16"/>
    <p:sldId id="315" r:id="rId17"/>
    <p:sldId id="318" r:id="rId18"/>
    <p:sldId id="317" r:id="rId19"/>
    <p:sldId id="319" r:id="rId20"/>
    <p:sldId id="320" r:id="rId21"/>
    <p:sldId id="322" r:id="rId22"/>
    <p:sldId id="321" r:id="rId23"/>
    <p:sldId id="323" r:id="rId24"/>
    <p:sldId id="336" r:id="rId25"/>
    <p:sldId id="314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24" r:id="rId36"/>
    <p:sldId id="325" r:id="rId37"/>
    <p:sldId id="326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rmorant Garamond" panose="020B0604020202020204" charset="-52"/>
      <p:regular r:id="rId44"/>
      <p:bold r:id="rId45"/>
      <p:italic r:id="rId46"/>
    </p:embeddedFont>
    <p:embeddedFont>
      <p:font typeface="Lato" panose="020B0604020202020204" charset="0"/>
      <p:regular r:id="rId47"/>
      <p:bold r:id="rId48"/>
      <p:italic r:id="rId49"/>
      <p:boldItalic r:id="rId50"/>
    </p:embeddedFont>
    <p:embeddedFont>
      <p:font typeface="Cormorant Garamond Medium" panose="020B0604020202020204" charset="-52"/>
      <p:regular r:id="rId51"/>
      <p:bold r:id="rId52"/>
      <p: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4415C08-C183-42ED-B0C3-ED39DEFFFB50}">
  <a:tblStyle styleId="{34415C08-C183-42ED-B0C3-ED39DEFFFB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453" autoAdjust="0"/>
  </p:normalViewPr>
  <p:slideViewPr>
    <p:cSldViewPr>
      <p:cViewPr>
        <p:scale>
          <a:sx n="100" d="100"/>
          <a:sy n="100" d="100"/>
        </p:scale>
        <p:origin x="-221" y="2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27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7428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87bfb6cd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87bfb6cd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c87bfb6c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c87bfb6c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87bfb6cd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87bfb6cd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c87bfb6c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c87bfb6c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ca1d19433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ca1d19433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ca1d19433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ca1d19433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ca1d19433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ca1d19433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87bfb6cd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87bfb6cd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c87bfb6c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c87bfb6c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ca1d19433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ca1d19433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c87bfb6c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c87bfb6c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c87bfb6c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c87bfb6c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c87bfb6c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c87bfb6c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ca1d19433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ca1d19433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87bfb6cd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87bfb6cd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87bfb6cd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87bfb6cd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c87bfb6c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c87bfb6c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c87bfb6c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c87bfb6c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c87bfb6cd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c87bfb6cd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87bfb6cd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87bfb6cd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87bfb6cd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87bfb6cd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41950" y="1589075"/>
            <a:ext cx="44601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None/>
              <a:defRPr sz="4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57400" y="33161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7500" y="218859"/>
            <a:ext cx="8376600" cy="4557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9900" y="367641"/>
            <a:ext cx="8376600" cy="455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3682425" y="152250"/>
            <a:ext cx="4318800" cy="4738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14363" dist="504825" dir="942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4891050" y="1860751"/>
            <a:ext cx="28071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4282646" y="1141594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4282646" y="2009516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/>
          </p:nvPr>
        </p:nvSpPr>
        <p:spPr>
          <a:xfrm>
            <a:off x="4891050" y="3605801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/>
          </p:nvPr>
        </p:nvSpPr>
        <p:spPr>
          <a:xfrm>
            <a:off x="4891050" y="1021526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4891050" y="2737876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4282646" y="2857944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4282646" y="3725866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4891050" y="1308841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4891050" y="3022946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4891050" y="2140224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4891050" y="3885274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/>
          </p:nvPr>
        </p:nvSpPr>
        <p:spPr>
          <a:xfrm>
            <a:off x="865625" y="2307450"/>
            <a:ext cx="267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3899450" y="366450"/>
            <a:ext cx="4254000" cy="4708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175" y="-17275"/>
            <a:ext cx="9144000" cy="5213100"/>
          </a:xfrm>
          <a:prstGeom prst="rect">
            <a:avLst/>
          </a:prstGeom>
          <a:solidFill>
            <a:srgbClr val="FFFFFF">
              <a:alpha val="2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-845100" y="-695925"/>
            <a:ext cx="6744900" cy="3829200"/>
          </a:xfrm>
          <a:prstGeom prst="ellipse">
            <a:avLst/>
          </a:prstGeom>
          <a:gradFill>
            <a:gsLst>
              <a:gs pos="0">
                <a:srgbClr val="FFFFFF">
                  <a:alpha val="81176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-20100" y="-154225"/>
            <a:ext cx="9184200" cy="5327100"/>
          </a:xfrm>
          <a:prstGeom prst="rect">
            <a:avLst/>
          </a:prstGeom>
          <a:solidFill>
            <a:srgbClr val="FFFFFF">
              <a:alpha val="2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175" y="-17275"/>
            <a:ext cx="9144000" cy="5160900"/>
          </a:xfrm>
          <a:prstGeom prst="rect">
            <a:avLst/>
          </a:prstGeom>
          <a:solidFill>
            <a:srgbClr val="FFFFFF">
              <a:alpha val="2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175" y="-17275"/>
            <a:ext cx="9184200" cy="5160900"/>
          </a:xfrm>
          <a:prstGeom prst="rect">
            <a:avLst/>
          </a:prstGeom>
          <a:solidFill>
            <a:srgbClr val="FFFFFF">
              <a:alpha val="2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1974300" y="-238725"/>
            <a:ext cx="4969800" cy="2821500"/>
          </a:xfrm>
          <a:prstGeom prst="ellipse">
            <a:avLst/>
          </a:prstGeom>
          <a:gradFill>
            <a:gsLst>
              <a:gs pos="0">
                <a:srgbClr val="FFFFFF">
                  <a:alpha val="81176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4744429" y="1342250"/>
            <a:ext cx="3071700" cy="1398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471488" dist="400050" dir="1014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4744429" y="3042250"/>
            <a:ext cx="3071700" cy="1398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471488" dist="400050" dir="1014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1327875" y="1342250"/>
            <a:ext cx="3071700" cy="1398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471488" dist="400050" dir="1014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1327875" y="3042250"/>
            <a:ext cx="3071700" cy="1398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471488" dist="400050" dir="1014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2"/>
          </p:nvPr>
        </p:nvSpPr>
        <p:spPr>
          <a:xfrm>
            <a:off x="1882875" y="1585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>
            <a:off x="1496175" y="187625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 idx="3"/>
          </p:nvPr>
        </p:nvSpPr>
        <p:spPr>
          <a:xfrm>
            <a:off x="1882875" y="32493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4"/>
          </p:nvPr>
        </p:nvSpPr>
        <p:spPr>
          <a:xfrm>
            <a:off x="1496175" y="3547287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5"/>
          </p:nvPr>
        </p:nvSpPr>
        <p:spPr>
          <a:xfrm>
            <a:off x="5236743" y="1585275"/>
            <a:ext cx="20412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6"/>
          </p:nvPr>
        </p:nvSpPr>
        <p:spPr>
          <a:xfrm>
            <a:off x="4915146" y="187625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7"/>
          </p:nvPr>
        </p:nvSpPr>
        <p:spPr>
          <a:xfrm>
            <a:off x="5236743" y="3249525"/>
            <a:ext cx="20412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8"/>
          </p:nvPr>
        </p:nvSpPr>
        <p:spPr>
          <a:xfrm>
            <a:off x="4915146" y="3546842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431075" y="1373675"/>
            <a:ext cx="8155800" cy="2316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14363" dist="504825" dir="942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416599" y="1373676"/>
            <a:ext cx="8155800" cy="2316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571601" y="1560269"/>
            <a:ext cx="8155800" cy="231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806099" y="26077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2"/>
          </p:nvPr>
        </p:nvSpPr>
        <p:spPr>
          <a:xfrm>
            <a:off x="3439674" y="26077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3"/>
          </p:nvPr>
        </p:nvSpPr>
        <p:spPr>
          <a:xfrm>
            <a:off x="6051301" y="26077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 hasCustomPrompt="1"/>
          </p:nvPr>
        </p:nvSpPr>
        <p:spPr>
          <a:xfrm>
            <a:off x="740699" y="19347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4" hasCustomPrompt="1"/>
          </p:nvPr>
        </p:nvSpPr>
        <p:spPr>
          <a:xfrm>
            <a:off x="3363300" y="19347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 idx="5" hasCustomPrompt="1"/>
          </p:nvPr>
        </p:nvSpPr>
        <p:spPr>
          <a:xfrm>
            <a:off x="5985901" y="19347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-20100" y="-154225"/>
            <a:ext cx="9184200" cy="5327100"/>
          </a:xfrm>
          <a:prstGeom prst="rect">
            <a:avLst/>
          </a:prstGeom>
          <a:solidFill>
            <a:srgbClr val="FFFFFF">
              <a:alpha val="2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175" y="-17275"/>
            <a:ext cx="9144000" cy="5160900"/>
          </a:xfrm>
          <a:prstGeom prst="rect">
            <a:avLst/>
          </a:prstGeom>
          <a:solidFill>
            <a:srgbClr val="FFFFFF">
              <a:alpha val="2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175" y="-17275"/>
            <a:ext cx="9184200" cy="5160900"/>
          </a:xfrm>
          <a:prstGeom prst="rect">
            <a:avLst/>
          </a:prstGeom>
          <a:solidFill>
            <a:srgbClr val="FFFFFF">
              <a:alpha val="2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1974300" y="-238725"/>
            <a:ext cx="4969800" cy="2821500"/>
          </a:xfrm>
          <a:prstGeom prst="ellipse">
            <a:avLst/>
          </a:prstGeom>
          <a:gradFill>
            <a:gsLst>
              <a:gs pos="0">
                <a:srgbClr val="FFFFFF">
                  <a:alpha val="81176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175" y="-17275"/>
            <a:ext cx="9144000" cy="5213100"/>
          </a:xfrm>
          <a:prstGeom prst="rect">
            <a:avLst/>
          </a:prstGeom>
          <a:solidFill>
            <a:srgbClr val="FFFFFF">
              <a:alpha val="2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-57650" y="1125475"/>
            <a:ext cx="9259800" cy="3710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471488" dist="400050" dir="918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1"/>
          </p:nvPr>
        </p:nvSpPr>
        <p:spPr>
          <a:xfrm>
            <a:off x="561181" y="3439865"/>
            <a:ext cx="24024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2"/>
          </p:nvPr>
        </p:nvSpPr>
        <p:spPr>
          <a:xfrm>
            <a:off x="3370800" y="3439865"/>
            <a:ext cx="24024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3"/>
          </p:nvPr>
        </p:nvSpPr>
        <p:spPr>
          <a:xfrm>
            <a:off x="6180413" y="3439865"/>
            <a:ext cx="24024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Cormorant Garamond"/>
              <a:buNone/>
              <a:defRPr sz="2000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4"/>
          </p:nvPr>
        </p:nvSpPr>
        <p:spPr>
          <a:xfrm>
            <a:off x="605131" y="3802220"/>
            <a:ext cx="23145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5"/>
          </p:nvPr>
        </p:nvSpPr>
        <p:spPr>
          <a:xfrm>
            <a:off x="3414750" y="3802220"/>
            <a:ext cx="23145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6"/>
          </p:nvPr>
        </p:nvSpPr>
        <p:spPr>
          <a:xfrm>
            <a:off x="6224363" y="3802220"/>
            <a:ext cx="23145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558725" y="484375"/>
            <a:ext cx="7879200" cy="4054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14363" dist="504825" dir="942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552372" y="484375"/>
            <a:ext cx="7879200" cy="4054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712428" y="641083"/>
            <a:ext cx="7879200" cy="405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1336500" y="20400"/>
            <a:ext cx="6471000" cy="5102700"/>
          </a:xfrm>
          <a:prstGeom prst="ellipse">
            <a:avLst/>
          </a:prstGeom>
          <a:gradFill>
            <a:gsLst>
              <a:gs pos="0">
                <a:srgbClr val="191818">
                  <a:alpha val="57647"/>
                  <a:alpha val="70220"/>
                </a:srgbClr>
              </a:gs>
              <a:gs pos="100000">
                <a:srgbClr val="191818">
                  <a:alpha val="0"/>
                  <a:alpha val="702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558725" y="394525"/>
            <a:ext cx="8103300" cy="43437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14363" dist="504825" dir="942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1043779" y="175437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1059229" y="206408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2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3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4"/>
          </p:nvPr>
        </p:nvSpPr>
        <p:spPr>
          <a:xfrm>
            <a:off x="3631360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5"/>
          </p:nvPr>
        </p:nvSpPr>
        <p:spPr>
          <a:xfrm>
            <a:off x="3639010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 idx="6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7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 idx="8"/>
          </p:nvPr>
        </p:nvSpPr>
        <p:spPr>
          <a:xfrm>
            <a:off x="6215127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9"/>
          </p:nvPr>
        </p:nvSpPr>
        <p:spPr>
          <a:xfrm>
            <a:off x="621962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 idx="13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4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725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832150" y="1161375"/>
            <a:ext cx="7158000" cy="29493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471488" dist="400050" dir="1014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128175" y="1257665"/>
            <a:ext cx="7122600" cy="294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339445" y="20323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391520" y="1505475"/>
            <a:ext cx="25752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00"/>
              <a:buNone/>
              <a:defRPr sz="20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339445" y="30627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86650" y="453200"/>
            <a:ext cx="7970700" cy="43866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471488" dist="400050" dir="1014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8641800" y="-467375"/>
            <a:ext cx="0" cy="5642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4"/>
          <p:cNvCxnSpPr/>
          <p:nvPr/>
        </p:nvCxnSpPr>
        <p:spPr>
          <a:xfrm>
            <a:off x="8794200" y="-467375"/>
            <a:ext cx="0" cy="569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589463" y="522675"/>
            <a:ext cx="3659400" cy="3990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14363" dist="504825" dir="942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4895138" y="522675"/>
            <a:ext cx="3659400" cy="3990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14363" dist="504825" dir="942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868764" y="260576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5167911" y="260576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175524" y="1799261"/>
            <a:ext cx="24873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3"/>
          </p:nvPr>
        </p:nvSpPr>
        <p:spPr>
          <a:xfrm>
            <a:off x="5481200" y="1799261"/>
            <a:ext cx="24873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675025"/>
            <a:ext cx="8553300" cy="37869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471488" dist="400050" dir="1014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016325" y="2936900"/>
            <a:ext cx="29277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696000" y="1273675"/>
            <a:ext cx="439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105100" y="2523638"/>
            <a:ext cx="49338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470250" y="3531300"/>
            <a:ext cx="82035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Cormorant Garamond Medium"/>
              <a:buNone/>
              <a:defRPr sz="2700">
                <a:solidFill>
                  <a:schemeClr val="hlink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Cormorant Garamond Medium"/>
              <a:buNone/>
              <a:defRPr sz="3000">
                <a:solidFill>
                  <a:schemeClr val="hlink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Cormorant Garamond Medium"/>
              <a:buNone/>
              <a:defRPr sz="3000">
                <a:solidFill>
                  <a:schemeClr val="hlink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Cormorant Garamond Medium"/>
              <a:buNone/>
              <a:defRPr sz="3000">
                <a:solidFill>
                  <a:schemeClr val="hlink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Cormorant Garamond Medium"/>
              <a:buNone/>
              <a:defRPr sz="3000">
                <a:solidFill>
                  <a:schemeClr val="hlink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Cormorant Garamond Medium"/>
              <a:buNone/>
              <a:defRPr sz="3000">
                <a:solidFill>
                  <a:schemeClr val="hlink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Cormorant Garamond Medium"/>
              <a:buNone/>
              <a:defRPr sz="3000">
                <a:solidFill>
                  <a:schemeClr val="hlink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Cormorant Garamond Medium"/>
              <a:buNone/>
              <a:defRPr sz="3000">
                <a:solidFill>
                  <a:schemeClr val="hlink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Cormorant Garamond Medium"/>
              <a:buNone/>
              <a:defRPr sz="3000">
                <a:solidFill>
                  <a:schemeClr val="hlink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●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○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■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●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○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■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●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○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Lato"/>
              <a:buChar char="■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59" r:id="rId10"/>
    <p:sldLayoutId id="2147483663" r:id="rId11"/>
    <p:sldLayoutId id="2147483664" r:id="rId12"/>
    <p:sldLayoutId id="2147483667" r:id="rId13"/>
    <p:sldLayoutId id="2147483668" r:id="rId14"/>
    <p:sldLayoutId id="2147483669" r:id="rId15"/>
    <p:sldLayoutId id="214748367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mer.inf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istmira.com/" TargetMode="External"/><Relationship Id="rId5" Type="http://schemas.openxmlformats.org/officeDocument/2006/relationships/hyperlink" Target="https://textarchive.ru/" TargetMode="External"/><Relationship Id="rId4" Type="http://schemas.openxmlformats.org/officeDocument/2006/relationships/hyperlink" Target="http://www.mir-arxitiktyri.ru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600739" y="1248833"/>
            <a:ext cx="7942521" cy="1508400"/>
          </a:xfrm>
          <a:prstGeom prst="rect">
            <a:avLst/>
          </a:prstGeom>
          <a:effectLst>
            <a:outerShdw blurRad="371475" dist="142875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/>
              <a:t>Культура Древней Греции классического периода</a:t>
            </a:r>
            <a:endParaRPr sz="5400" dirty="0">
              <a:solidFill>
                <a:schemeClr val="dk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"/>
          </p:nvPr>
        </p:nvSpPr>
        <p:spPr>
          <a:xfrm>
            <a:off x="2657399" y="3082259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</a:rPr>
              <a:t>Выполнили студенты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</a:rPr>
              <a:t>МГТУ им. Н. Э. Баумана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Группы ИУ7 - 23Б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</a:rPr>
              <a:t>Винокуршин Валерий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Бишенова Ирина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</a:rPr>
              <a:t>Светличная Алина</a:t>
            </a:r>
          </a:p>
        </p:txBody>
      </p:sp>
    </p:spTree>
    <p:extLst>
      <p:ext uri="{BB962C8B-B14F-4D97-AF65-F5344CB8AC3E}">
        <p14:creationId xmlns:p14="http://schemas.microsoft.com/office/powerpoint/2010/main" val="2797849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6B31D025-ABB6-4EAF-85A7-517F11D37A4E}"/>
              </a:ext>
            </a:extLst>
          </p:cNvPr>
          <p:cNvSpPr/>
          <p:nvPr/>
        </p:nvSpPr>
        <p:spPr>
          <a:xfrm>
            <a:off x="2555776" y="3363838"/>
            <a:ext cx="3960440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053434-6298-4E2D-B1C7-3D68DB1E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46" y="555526"/>
            <a:ext cx="7717500" cy="1296600"/>
          </a:xfrm>
        </p:spPr>
        <p:txBody>
          <a:bodyPr/>
          <a:lstStyle/>
          <a:p>
            <a:r>
              <a:rPr lang="ru-RU" sz="4000" dirty="0"/>
              <a:t>Наука</a:t>
            </a:r>
            <a:br>
              <a:rPr lang="ru-RU" sz="4000" dirty="0"/>
            </a:br>
            <a:r>
              <a:rPr lang="ru-RU" sz="4000" dirty="0"/>
              <a:t>Анаксагор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0E79620-B71D-48F3-AB9B-E51C2EB1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592" y="2139702"/>
            <a:ext cx="3528392" cy="2448272"/>
          </a:xfrm>
        </p:spPr>
        <p:txBody>
          <a:bodyPr/>
          <a:lstStyle/>
          <a:p>
            <a:pPr algn="l"/>
            <a:r>
              <a:rPr lang="ru-RU" dirty="0"/>
              <a:t>500 - 428 гг. до н.э.</a:t>
            </a:r>
          </a:p>
          <a:p>
            <a:pPr algn="l"/>
            <a:r>
              <a:rPr lang="ru-RU" dirty="0"/>
              <a:t>Занимаясь астрологией и математикой, Анаксагор высказал взгляд, что звезды представляют собой раскаленные массы, Луна получает свет от Солнца и населенный такими же живыми существами, как и Земля.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ECC8B557-FF56-4F8A-9916-6AC3D9C3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" b="99615" l="10000" r="90000">
                        <a14:foregroundMark x1="34932" y1="83846" x2="22877" y2="95385"/>
                        <a14:foregroundMark x1="22877" y1="95385" x2="31096" y2="97308"/>
                        <a14:foregroundMark x1="31096" y1="97308" x2="45616" y2="95385"/>
                        <a14:foregroundMark x1="45616" y1="95385" x2="67945" y2="97885"/>
                        <a14:foregroundMark x1="67945" y1="97885" x2="74658" y2="94038"/>
                        <a14:foregroundMark x1="74658" y1="94038" x2="73151" y2="84038"/>
                        <a14:foregroundMark x1="73151" y1="84038" x2="76438" y2="72885"/>
                        <a14:foregroundMark x1="76438" y1="72885" x2="76027" y2="26731"/>
                        <a14:foregroundMark x1="76027" y1="26731" x2="73973" y2="17308"/>
                        <a14:foregroundMark x1="73973" y1="17308" x2="69863" y2="8462"/>
                        <a14:foregroundMark x1="69863" y1="8462" x2="66724" y2="5256"/>
                        <a14:foregroundMark x1="44436" y1="4287" x2="35342" y2="14615"/>
                        <a14:foregroundMark x1="35342" y1="14615" x2="31781" y2="24038"/>
                        <a14:foregroundMark x1="31781" y1="24038" x2="37260" y2="74808"/>
                        <a14:foregroundMark x1="37260" y1="74808" x2="33836" y2="83462"/>
                        <a14:foregroundMark x1="33836" y1="83462" x2="34384" y2="85769"/>
                        <a14:foregroundMark x1="75342" y1="89808" x2="81096" y2="95385"/>
                        <a14:foregroundMark x1="81096" y1="95385" x2="67123" y2="99423"/>
                        <a14:foregroundMark x1="67123" y1="99423" x2="24521" y2="99615"/>
                        <a14:foregroundMark x1="24521" y1="99615" x2="22740" y2="94038"/>
                        <a14:foregroundMark x1="50959" y1="5385" x2="58356" y2="6346"/>
                        <a14:foregroundMark x1="58356" y1="6346" x2="51370" y2="4615"/>
                        <a14:foregroundMark x1="51370" y1="4615" x2="50959" y2="5769"/>
                        <a14:backgroundMark x1="63425" y1="2115" x2="67671" y2="3462"/>
                        <a14:backgroundMark x1="49921" y1="1067" x2="58904" y2="1538"/>
                        <a14:backgroundMark x1="44247" y1="769" x2="49916" y2="1066"/>
                        <a14:backgroundMark x1="58904" y1="1538" x2="65342" y2="1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8" y="1505518"/>
            <a:ext cx="34766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82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6B31D025-ABB6-4EAF-85A7-517F11D37A4E}"/>
              </a:ext>
            </a:extLst>
          </p:cNvPr>
          <p:cNvSpPr/>
          <p:nvPr/>
        </p:nvSpPr>
        <p:spPr>
          <a:xfrm>
            <a:off x="2555776" y="3363838"/>
            <a:ext cx="3960440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053434-6298-4E2D-B1C7-3D68DB1E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654341"/>
            <a:ext cx="7717500" cy="1296600"/>
          </a:xfrm>
        </p:spPr>
        <p:txBody>
          <a:bodyPr/>
          <a:lstStyle/>
          <a:p>
            <a:r>
              <a:rPr lang="ru-RU" sz="5400" dirty="0"/>
              <a:t>Гиппократ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0E79620-B71D-48F3-AB9B-E51C2EB1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9849" y="1933529"/>
            <a:ext cx="3528392" cy="2448272"/>
          </a:xfrm>
        </p:spPr>
        <p:txBody>
          <a:bodyPr/>
          <a:lstStyle/>
          <a:p>
            <a:pPr algn="r"/>
            <a:r>
              <a:rPr lang="ru-RU" dirty="0"/>
              <a:t>Середина V в. до н.э.</a:t>
            </a:r>
          </a:p>
          <a:p>
            <a:pPr algn="r"/>
            <a:r>
              <a:rPr lang="ru-RU" dirty="0"/>
              <a:t>Он считается основателем научной медицины.  Основной принцип его лечения - подражать природе.</a:t>
            </a:r>
          </a:p>
          <a:p>
            <a:pPr algn="r"/>
            <a:r>
              <a:rPr lang="ru-RU" dirty="0"/>
              <a:t>Гиппократ вошел также в историю произнесенной врачебной клятвой, которая и получила его имя.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63C2CDDE-8BD8-49E7-9D13-1CC0498C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44" b="96892" l="2151" r="95699">
                        <a14:foregroundMark x1="19844" y1="49033" x2="8993" y2="54972"/>
                        <a14:foregroundMark x1="8993" y1="54972" x2="98" y2="68025"/>
                        <a14:foregroundMark x1="98" y1="68025" x2="1760" y2="97514"/>
                        <a14:foregroundMark x1="1760" y1="97514" x2="21114" y2="99309"/>
                        <a14:foregroundMark x1="21114" y1="99309" x2="38221" y2="97169"/>
                        <a14:foregroundMark x1="38221" y1="97169" x2="82698" y2="99862"/>
                        <a14:foregroundMark x1="82698" y1="99862" x2="99609" y2="99309"/>
                        <a14:foregroundMark x1="99609" y1="99309" x2="95699" y2="60083"/>
                        <a14:foregroundMark x1="95699" y1="60083" x2="87195" y2="51588"/>
                        <a14:foregroundMark x1="87195" y1="51588" x2="74194" y2="47169"/>
                        <a14:foregroundMark x1="74194" y1="47169" x2="20039" y2="49033"/>
                        <a14:foregroundMark x1="55034" y1="76312" x2="64418" y2="67196"/>
                        <a14:foregroundMark x1="64418" y1="67196" x2="78397" y2="63398"/>
                        <a14:foregroundMark x1="78397" y1="63398" x2="91887" y2="65677"/>
                        <a14:foregroundMark x1="91887" y1="65677" x2="99413" y2="74171"/>
                        <a14:foregroundMark x1="99413" y1="74171" x2="96579" y2="84116"/>
                        <a14:foregroundMark x1="96579" y1="84116" x2="81329" y2="91713"/>
                        <a14:foregroundMark x1="81329" y1="91713" x2="48974" y2="96685"/>
                        <a14:foregroundMark x1="48974" y1="96685" x2="35777" y2="91367"/>
                        <a14:foregroundMark x1="35777" y1="91367" x2="35093" y2="82044"/>
                        <a14:foregroundMark x1="35093" y1="82044" x2="47801" y2="76381"/>
                        <a14:foregroundMark x1="47801" y1="76381" x2="54643" y2="75967"/>
                        <a14:foregroundMark x1="44575" y1="49793" x2="31183" y2="48273"/>
                        <a14:foregroundMark x1="31183" y1="48273" x2="17986" y2="50345"/>
                        <a14:foregroundMark x1="17986" y1="50345" x2="17009" y2="59738"/>
                        <a14:foregroundMark x1="17009" y1="59738" x2="26295" y2="66506"/>
                        <a14:foregroundMark x1="26295" y1="66506" x2="40567" y2="66229"/>
                        <a14:foregroundMark x1="40567" y1="66229" x2="49658" y2="55939"/>
                        <a14:foregroundMark x1="49658" y1="55939" x2="44575" y2="49793"/>
                        <a14:foregroundMark x1="30694" y1="50829" x2="31378" y2="52141"/>
                        <a14:foregroundMark x1="26491" y1="54489" x2="41544" y2="51312"/>
                        <a14:foregroundMark x1="41544" y1="51312" x2="29423" y2="55110"/>
                        <a14:foregroundMark x1="29423" y1="55110" x2="32160" y2="53315"/>
                        <a14:foregroundMark x1="3421" y1="74931" x2="36168" y2="68715"/>
                        <a14:foregroundMark x1="36168" y1="68715" x2="5963" y2="77693"/>
                        <a14:foregroundMark x1="5963" y1="77693" x2="35973" y2="69613"/>
                        <a14:foregroundMark x1="35973" y1="69613" x2="6647" y2="78729"/>
                        <a14:foregroundMark x1="6647" y1="78729" x2="22092" y2="75552"/>
                        <a14:foregroundMark x1="22092" y1="75552" x2="978" y2="84116"/>
                        <a14:foregroundMark x1="978" y1="84116" x2="19453" y2="80663"/>
                        <a14:foregroundMark x1="19453" y1="80663" x2="6354" y2="86533"/>
                        <a14:foregroundMark x1="6354" y1="86533" x2="39003" y2="76105"/>
                        <a14:foregroundMark x1="39003" y1="76105" x2="14370" y2="84461"/>
                        <a14:foregroundMark x1="14370" y1="84461" x2="2639" y2="92127"/>
                        <a14:foregroundMark x1="2639" y1="92127" x2="20137" y2="88260"/>
                        <a14:foregroundMark x1="20137" y1="88260" x2="2346" y2="94682"/>
                        <a14:foregroundMark x1="2346" y1="94682" x2="32747" y2="83771"/>
                        <a14:foregroundMark x1="32747" y1="83771" x2="3910" y2="93025"/>
                        <a14:foregroundMark x1="3910" y1="93025" x2="30108" y2="86119"/>
                        <a14:foregroundMark x1="30108" y1="86119" x2="18671" y2="91229"/>
                        <a14:foregroundMark x1="18671" y1="91229" x2="50733" y2="82597"/>
                        <a14:foregroundMark x1="50733" y1="82597" x2="21701" y2="93094"/>
                        <a14:foregroundMark x1="21701" y1="93094" x2="47801" y2="86050"/>
                        <a14:foregroundMark x1="47801" y1="86050" x2="30987" y2="92127"/>
                        <a14:foregroundMark x1="30987" y1="92127" x2="51808" y2="85981"/>
                        <a14:foregroundMark x1="51808" y1="85981" x2="29717" y2="94751"/>
                        <a14:foregroundMark x1="29717" y1="94751" x2="51711" y2="91160"/>
                        <a14:foregroundMark x1="51711" y1="91160" x2="65200" y2="96064"/>
                        <a14:foregroundMark x1="65200" y1="96064" x2="64712" y2="96133"/>
                        <a14:foregroundMark x1="8309" y1="61809" x2="489" y2="69613"/>
                        <a14:foregroundMark x1="489" y1="69613" x2="8602" y2="98204"/>
                        <a14:foregroundMark x1="8602" y1="98204" x2="1466" y2="69061"/>
                        <a14:foregroundMark x1="1466" y1="69061" x2="3910" y2="82528"/>
                        <a14:foregroundMark x1="3910" y1="82528" x2="4594" y2="72030"/>
                        <a14:foregroundMark x1="4594" y1="72030" x2="3226" y2="93992"/>
                        <a14:foregroundMark x1="3226" y1="93992" x2="3617" y2="84599"/>
                        <a14:foregroundMark x1="3617" y1="84599" x2="2248" y2="96754"/>
                        <a14:foregroundMark x1="2248" y1="96754" x2="26979" y2="97030"/>
                        <a14:foregroundMark x1="42717" y1="16022" x2="27957" y2="18301"/>
                        <a14:foregroundMark x1="27957" y1="18301" x2="50929" y2="16091"/>
                        <a14:foregroundMark x1="50929" y1="16091" x2="36852" y2="18577"/>
                        <a14:foregroundMark x1="36852" y1="18577" x2="55230" y2="16160"/>
                        <a14:foregroundMark x1="55230" y1="16160" x2="36559" y2="20442"/>
                        <a14:foregroundMark x1="36559" y1="20442" x2="51417" y2="16160"/>
                        <a14:foregroundMark x1="51417" y1="16160" x2="42033" y2="19682"/>
                        <a14:foregroundMark x1="46628" y1="7251" x2="40371" y2="8909"/>
                        <a14:foregroundMark x1="53177" y1="5180" x2="44184" y2="4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5383" y="1275971"/>
            <a:ext cx="2052429" cy="28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31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6B31D025-ABB6-4EAF-85A7-517F11D37A4E}"/>
              </a:ext>
            </a:extLst>
          </p:cNvPr>
          <p:cNvSpPr/>
          <p:nvPr/>
        </p:nvSpPr>
        <p:spPr>
          <a:xfrm>
            <a:off x="2555776" y="3363838"/>
            <a:ext cx="3960440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053434-6298-4E2D-B1C7-3D68DB1E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654341"/>
            <a:ext cx="7717500" cy="1296600"/>
          </a:xfrm>
        </p:spPr>
        <p:txBody>
          <a:bodyPr/>
          <a:lstStyle/>
          <a:p>
            <a:r>
              <a:rPr lang="ru-RU" sz="4000" dirty="0"/>
              <a:t>Анаксимандр и </a:t>
            </a:r>
            <a:r>
              <a:rPr lang="ru-RU" sz="4000" dirty="0" err="1"/>
              <a:t>Гекатей</a:t>
            </a:r>
            <a:r>
              <a:rPr lang="ru-RU" sz="4000" dirty="0"/>
              <a:t> Милетский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0E79620-B71D-48F3-AB9B-E51C2EB1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692" y="1563639"/>
            <a:ext cx="7418724" cy="2448272"/>
          </a:xfrm>
        </p:spPr>
        <p:txBody>
          <a:bodyPr/>
          <a:lstStyle/>
          <a:p>
            <a:pPr algn="l"/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 в. До н.э. и V в. До н.э.</a:t>
            </a:r>
          </a:p>
          <a:p>
            <a:pPr algn="l"/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Они считались первыми картографами которые дали описание земли.</a:t>
            </a:r>
            <a:endParaRPr lang="ru-RU" sz="1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xmlns="" id="{06788D88-C3BB-4ACC-A0CA-0D450BDC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8788" y="2211710"/>
            <a:ext cx="241602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xmlns="" id="{4B94C522-8077-437C-9351-2179CDDA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75" b="92048" l="10000" r="90000">
                        <a14:foregroundMark x1="63125" y1="10843" x2="45625" y2="8675"/>
                        <a14:foregroundMark x1="46875" y1="91566" x2="55625" y2="92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21838"/>
            <a:ext cx="1957475" cy="25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1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6B31D025-ABB6-4EAF-85A7-517F11D37A4E}"/>
              </a:ext>
            </a:extLst>
          </p:cNvPr>
          <p:cNvSpPr/>
          <p:nvPr/>
        </p:nvSpPr>
        <p:spPr>
          <a:xfrm>
            <a:off x="2555776" y="3363838"/>
            <a:ext cx="3960440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053434-6298-4E2D-B1C7-3D68DB1E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654341"/>
            <a:ext cx="7717500" cy="1296600"/>
          </a:xfrm>
        </p:spPr>
        <p:txBody>
          <a:bodyPr/>
          <a:lstStyle/>
          <a:p>
            <a:r>
              <a:rPr lang="ru-RU" sz="5400" dirty="0"/>
              <a:t>Эмпедокл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0E79620-B71D-48F3-AB9B-E51C2EB1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9849" y="1933529"/>
            <a:ext cx="3528392" cy="2448272"/>
          </a:xfrm>
        </p:spPr>
        <p:txBody>
          <a:bodyPr/>
          <a:lstStyle/>
          <a:p>
            <a:pPr algn="r"/>
            <a:r>
              <a:rPr lang="ru-RU" sz="1700" dirty="0">
                <a:latin typeface="Times New Roman" panose="02020603050405020304" pitchFamily="18" charset="0"/>
                <a:ea typeface="Calibri" panose="020F0502020204030204" pitchFamily="34" charset="0"/>
              </a:rPr>
              <a:t>490 - 430 гг. до н.э.</a:t>
            </a:r>
          </a:p>
          <a:p>
            <a:pPr algn="r"/>
            <a:r>
              <a:rPr lang="ru-RU" sz="1700" dirty="0">
                <a:latin typeface="Times New Roman" panose="02020603050405020304" pitchFamily="18" charset="0"/>
                <a:ea typeface="Calibri" panose="020F0502020204030204" pitchFamily="34" charset="0"/>
              </a:rPr>
              <a:t>Он считается о</a:t>
            </a:r>
            <a:r>
              <a:rPr lang="ru-RU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снователем биологии, который пытался объяснить историю возникновения и эволюции организмов.</a:t>
            </a:r>
            <a:endParaRPr lang="ru-RU" sz="17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49C4C789-5A3A-4A31-AD15-D546EBDFE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55" b="98182" l="10000" r="90000">
                        <a14:foregroundMark x1="41818" y1="96591" x2="61364" y2="98409"/>
                        <a14:foregroundMark x1="61364" y1="98409" x2="71970" y2="95909"/>
                        <a14:foregroundMark x1="71970" y1="95909" x2="37879" y2="92727"/>
                        <a14:foregroundMark x1="37879" y1="92727" x2="68333" y2="90000"/>
                        <a14:foregroundMark x1="68333" y1="90000" x2="33939" y2="95909"/>
                        <a14:foregroundMark x1="33939" y1="95909" x2="69242" y2="94318"/>
                        <a14:foregroundMark x1="69242" y1="94318" x2="78485" y2="94545"/>
                        <a14:foregroundMark x1="78485" y1="94545" x2="70909" y2="93409"/>
                        <a14:foregroundMark x1="60606" y1="7273" x2="51818" y2="6591"/>
                        <a14:foregroundMark x1="51818" y1="6591" x2="60909" y2="6818"/>
                        <a14:foregroundMark x1="60909" y1="6818" x2="52727" y2="7955"/>
                        <a14:foregroundMark x1="52727" y1="7955" x2="53182" y2="8182"/>
                        <a14:foregroundMark x1="86061" y1="95455" x2="86515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608" y="1397499"/>
            <a:ext cx="3942171" cy="26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12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4355976" y="2283718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Театр и литература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2"/>
          </p:nvPr>
        </p:nvSpPr>
        <p:spPr>
          <a:xfrm>
            <a:off x="1391520" y="1505475"/>
            <a:ext cx="25752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</a:rPr>
              <a:t>2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97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15566"/>
            <a:ext cx="5722774" cy="3591041"/>
          </a:xfrm>
          <a:prstGeom prst="rect">
            <a:avLst/>
          </a:prstGeom>
        </p:spPr>
      </p:pic>
      <p:sp>
        <p:nvSpPr>
          <p:cNvPr id="23" name="Google Shape;451;p43"/>
          <p:cNvSpPr txBox="1">
            <a:spLocks noGrp="1"/>
          </p:cNvSpPr>
          <p:nvPr>
            <p:ph type="title"/>
          </p:nvPr>
        </p:nvSpPr>
        <p:spPr>
          <a:xfrm>
            <a:off x="827584" y="555526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Бог Дионис</a:t>
            </a:r>
            <a:br>
              <a:rPr lang="ru-RU" sz="3200" dirty="0"/>
            </a:br>
            <a:r>
              <a:rPr lang="ru-RU" sz="3200" dirty="0"/>
              <a:t> </a:t>
            </a:r>
            <a:endParaRPr sz="3200" dirty="0"/>
          </a:p>
          <a:p>
            <a:pPr lvl="0" algn="l"/>
            <a:r>
              <a:rPr lang="ru-RU" sz="1800" dirty="0"/>
              <a:t>Покровитель </a:t>
            </a:r>
            <a:br>
              <a:rPr lang="ru-RU" sz="1800" dirty="0"/>
            </a:br>
            <a:r>
              <a:rPr lang="ru-RU" sz="1800" dirty="0"/>
              <a:t>виноделия, </a:t>
            </a:r>
            <a:br>
              <a:rPr lang="ru-RU" sz="1800" dirty="0"/>
            </a:br>
            <a:r>
              <a:rPr lang="ru-RU" sz="1800" dirty="0"/>
              <a:t>бог умирающей</a:t>
            </a:r>
            <a:br>
              <a:rPr lang="ru-RU" sz="1800" dirty="0"/>
            </a:br>
            <a:r>
              <a:rPr lang="ru-RU" sz="1800" dirty="0"/>
              <a:t>и воскресающей</a:t>
            </a:r>
            <a:br>
              <a:rPr lang="ru-RU" sz="1800" dirty="0"/>
            </a:br>
            <a:r>
              <a:rPr lang="ru-RU" sz="1800" dirty="0"/>
              <a:t>природы.</a:t>
            </a:r>
            <a:br>
              <a:rPr lang="ru-RU" sz="1800" dirty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>«Вдохновитель» </a:t>
            </a:r>
            <a:br>
              <a:rPr lang="ru-RU" sz="1800" dirty="0"/>
            </a:br>
            <a:r>
              <a:rPr lang="ru-RU" sz="1800" dirty="0"/>
              <a:t>Древнегреческого </a:t>
            </a:r>
            <a:br>
              <a:rPr lang="ru-RU" sz="1800" dirty="0"/>
            </a:br>
            <a:r>
              <a:rPr lang="ru-RU" sz="1800" dirty="0"/>
              <a:t>театра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95778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/>
          <p:nvPr/>
        </p:nvSpPr>
        <p:spPr>
          <a:xfrm>
            <a:off x="-123300" y="202575"/>
            <a:ext cx="9045300" cy="501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3"/>
          <p:cNvSpPr/>
          <p:nvPr/>
        </p:nvSpPr>
        <p:spPr>
          <a:xfrm>
            <a:off x="-104825" y="354975"/>
            <a:ext cx="9144000" cy="5011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3"/>
          <p:cNvSpPr txBox="1">
            <a:spLocks noGrp="1"/>
          </p:cNvSpPr>
          <p:nvPr>
            <p:ph type="title"/>
          </p:nvPr>
        </p:nvSpPr>
        <p:spPr>
          <a:xfrm>
            <a:off x="179512" y="35497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Устройство Древнегреческого театра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90" y="1144894"/>
            <a:ext cx="5114010" cy="35987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863"/>
            <a:ext cx="4062413" cy="30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33"/>
          <p:cNvCxnSpPr/>
          <p:nvPr/>
        </p:nvCxnSpPr>
        <p:spPr>
          <a:xfrm>
            <a:off x="-114500" y="48264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-190700" y="49348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301;p38"/>
          <p:cNvSpPr txBox="1">
            <a:spLocks/>
          </p:cNvSpPr>
          <p:nvPr/>
        </p:nvSpPr>
        <p:spPr>
          <a:xfrm>
            <a:off x="179512" y="411510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ormorant Garamond Medium"/>
              <a:buNone/>
              <a:defRPr sz="30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rmorant Garamond Medium"/>
              <a:buNone/>
              <a:defRPr sz="30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rmorant Garamond Medium"/>
              <a:buNone/>
              <a:defRPr sz="30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rmorant Garamond Medium"/>
              <a:buNone/>
              <a:defRPr sz="30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rmorant Garamond Medium"/>
              <a:buNone/>
              <a:defRPr sz="30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rmorant Garamond Medium"/>
              <a:buNone/>
              <a:defRPr sz="30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rmorant Garamond Medium"/>
              <a:buNone/>
              <a:defRPr sz="30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rmorant Garamond Medium"/>
              <a:buNone/>
              <a:defRPr sz="30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rmorant Garamond Medium"/>
              <a:buNone/>
              <a:defRPr sz="30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>
            <a:r>
              <a:rPr lang="ru-RU" dirty="0"/>
              <a:t>Действующие лица представления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0" y="1515349"/>
            <a:ext cx="4442460" cy="2941320"/>
          </a:xfrm>
          <a:prstGeom prst="rect">
            <a:avLst/>
          </a:prstGeom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0" t="14658" r="18875" b="5945"/>
          <a:stretch/>
        </p:blipFill>
        <p:spPr bwMode="auto">
          <a:xfrm>
            <a:off x="4067944" y="1203598"/>
            <a:ext cx="4852497" cy="35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19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38"/>
          <p:cNvCxnSpPr/>
          <p:nvPr/>
        </p:nvCxnSpPr>
        <p:spPr>
          <a:xfrm>
            <a:off x="-114500" y="48264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8"/>
          <p:cNvCxnSpPr/>
          <p:nvPr/>
        </p:nvCxnSpPr>
        <p:spPr>
          <a:xfrm>
            <a:off x="-190700" y="49348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8"/>
          <p:cNvCxnSpPr/>
          <p:nvPr/>
        </p:nvCxnSpPr>
        <p:spPr>
          <a:xfrm>
            <a:off x="-266900" y="1020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8"/>
          <p:cNvCxnSpPr/>
          <p:nvPr/>
        </p:nvCxnSpPr>
        <p:spPr>
          <a:xfrm>
            <a:off x="-343100" y="2104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51520" y="132324"/>
            <a:ext cx="5768100" cy="52860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Театральные состязания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85894"/>
            <a:ext cx="3468378" cy="4395917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t="15094" r="21887" b="5661"/>
          <a:stretch/>
        </p:blipFill>
        <p:spPr bwMode="auto">
          <a:xfrm>
            <a:off x="4139952" y="984653"/>
            <a:ext cx="4796200" cy="379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511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-114500" y="291226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2800" b="1" dirty="0">
                <a:solidFill>
                  <a:schemeClr val="tx1"/>
                </a:solidFill>
              </a:rPr>
              <a:t>Эсхил – «отец трагедий»</a:t>
            </a:r>
            <a:br>
              <a:rPr lang="ru-RU" sz="2800" b="1" dirty="0">
                <a:solidFill>
                  <a:schemeClr val="tx1"/>
                </a:solidFill>
              </a:rPr>
            </a:br>
            <a:r>
              <a:rPr lang="ru-RU" sz="2800" b="1" dirty="0">
                <a:solidFill>
                  <a:schemeClr val="tx1"/>
                </a:solidFill>
              </a:rPr>
              <a:t>(525 г. до н. э. - 456 г. до н.э.)</a:t>
            </a:r>
            <a:endParaRPr sz="28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0" name="Google Shape;330;p38"/>
          <p:cNvCxnSpPr/>
          <p:nvPr/>
        </p:nvCxnSpPr>
        <p:spPr>
          <a:xfrm>
            <a:off x="-114500" y="48264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8"/>
          <p:cNvCxnSpPr/>
          <p:nvPr/>
        </p:nvCxnSpPr>
        <p:spPr>
          <a:xfrm>
            <a:off x="-190700" y="49348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8"/>
          <p:cNvCxnSpPr/>
          <p:nvPr/>
        </p:nvCxnSpPr>
        <p:spPr>
          <a:xfrm>
            <a:off x="-266900" y="1020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8"/>
          <p:cNvCxnSpPr/>
          <p:nvPr/>
        </p:nvCxnSpPr>
        <p:spPr>
          <a:xfrm>
            <a:off x="-343100" y="2104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55526"/>
            <a:ext cx="3157827" cy="4063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659" y="1779662"/>
            <a:ext cx="47525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ormorant Garamond Medium"/>
                <a:ea typeface="Cormorant Garamond Medium"/>
                <a:cs typeface="Cormorant Garamond Medium"/>
              </a:rPr>
              <a:t>Новатор: вывел на сцену 2 актеров (для создания диалога между ними)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  <a:latin typeface="Cormorant Garamond Medium"/>
              <a:ea typeface="Cormorant Garamond Medium"/>
              <a:cs typeface="Cormorant Garamond Medium"/>
            </a:endParaRPr>
          </a:p>
          <a:p>
            <a:r>
              <a:rPr lang="ru-RU" sz="2000" dirty="0">
                <a:solidFill>
                  <a:schemeClr val="tx1"/>
                </a:solidFill>
                <a:latin typeface="Cormorant Garamond Medium"/>
                <a:ea typeface="Cormorant Garamond Medium"/>
                <a:cs typeface="Cormorant Garamond Medium"/>
              </a:rPr>
              <a:t>Автор 90 произведений, до нашего времени сохранилось всего 7, например «Просительницы», «Орестея», «Персы», «Прометей прикованный»</a:t>
            </a:r>
          </a:p>
        </p:txBody>
      </p:sp>
    </p:spTree>
    <p:extLst>
      <p:ext uri="{BB962C8B-B14F-4D97-AF65-F5344CB8AC3E}">
        <p14:creationId xmlns:p14="http://schemas.microsoft.com/office/powerpoint/2010/main" val="91279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 idx="15"/>
          </p:nvPr>
        </p:nvSpPr>
        <p:spPr>
          <a:xfrm>
            <a:off x="865625" y="2307450"/>
            <a:ext cx="2679900" cy="528600"/>
          </a:xfrm>
          <a:prstGeom prst="rect">
            <a:avLst/>
          </a:prstGeom>
          <a:effectLst>
            <a:outerShdw blurRad="228600" dist="361950" dir="5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Содержание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5"/>
          </p:nvPr>
        </p:nvSpPr>
        <p:spPr>
          <a:xfrm>
            <a:off x="4860032" y="1203598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Философия и наука</a:t>
            </a:r>
            <a:endParaRPr dirty="0"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860032" y="2499742"/>
            <a:ext cx="28071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dirty="0"/>
              <a:t>Греческий театр и литература</a:t>
            </a:r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 idx="2"/>
          </p:nvPr>
        </p:nvSpPr>
        <p:spPr>
          <a:xfrm>
            <a:off x="4282646" y="1141594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</a:t>
            </a:r>
            <a:endParaRPr sz="3600"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 idx="3"/>
          </p:nvPr>
        </p:nvSpPr>
        <p:spPr>
          <a:xfrm>
            <a:off x="4283968" y="2427734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</a:t>
            </a:r>
            <a:endParaRPr sz="3600"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title" idx="6"/>
          </p:nvPr>
        </p:nvSpPr>
        <p:spPr>
          <a:xfrm>
            <a:off x="4860032" y="3867894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dirty="0"/>
              <a:t>Архитектура и искусство</a:t>
            </a:r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7"/>
          </p:nvPr>
        </p:nvSpPr>
        <p:spPr>
          <a:xfrm>
            <a:off x="4283968" y="3795886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3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40786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4DB941AA-356A-4029-B6F4-87F68FB00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89" t="29824" r="48371" b="53251"/>
          <a:stretch/>
        </p:blipFill>
        <p:spPr>
          <a:xfrm>
            <a:off x="2211572" y="3349256"/>
            <a:ext cx="5964865" cy="648586"/>
          </a:xfrm>
          <a:prstGeom prst="rect">
            <a:avLst/>
          </a:prstGeom>
        </p:spPr>
      </p:pic>
      <p:sp>
        <p:nvSpPr>
          <p:cNvPr id="29" name="Google Shape;256;p34">
            <a:extLst>
              <a:ext uri="{FF2B5EF4-FFF2-40B4-BE49-F238E27FC236}">
                <a16:creationId xmlns:a16="http://schemas.microsoft.com/office/drawing/2014/main" xmlns="" id="{8ECD44C3-122D-4D26-8A63-95DE83167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5936" y="555526"/>
            <a:ext cx="4362262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b="1" dirty="0">
                <a:solidFill>
                  <a:schemeClr val="dk2"/>
                </a:solidFill>
                <a:latin typeface="Cormorant Garamond Medium" panose="020B0604020202020204" charset="-52"/>
              </a:rPr>
              <a:t>Софокл </a:t>
            </a:r>
            <a:br>
              <a:rPr lang="ru-RU" sz="2800" b="1" dirty="0">
                <a:solidFill>
                  <a:schemeClr val="dk2"/>
                </a:solidFill>
                <a:latin typeface="Cormorant Garamond Medium" panose="020B0604020202020204" charset="-52"/>
              </a:rPr>
            </a:br>
            <a:r>
              <a:rPr lang="ru-RU" sz="2800" b="1" dirty="0">
                <a:solidFill>
                  <a:schemeClr val="dk2"/>
                </a:solidFill>
                <a:latin typeface="Cormorant Garamond Medium" panose="020B0604020202020204" charset="-52"/>
              </a:rPr>
              <a:t>(</a:t>
            </a:r>
            <a:r>
              <a:rPr lang="ru-RU" sz="2800" b="1" dirty="0"/>
              <a:t>496 г. до н.э. - 406 г. до н.э.</a:t>
            </a:r>
            <a:r>
              <a:rPr lang="ru-RU" sz="2800" b="1" dirty="0">
                <a:solidFill>
                  <a:schemeClr val="dk2"/>
                </a:solidFill>
                <a:latin typeface="Cormorant Garamond Medium" panose="020B0604020202020204" charset="-52"/>
              </a:rPr>
              <a:t>)</a:t>
            </a:r>
            <a:endParaRPr sz="2800" b="1" dirty="0">
              <a:solidFill>
                <a:schemeClr val="dk2"/>
              </a:solidFill>
              <a:latin typeface="Cormorant Garamond Medium" panose="020B0604020202020204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71550"/>
            <a:ext cx="2929104" cy="36518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1920" y="1635646"/>
            <a:ext cx="4176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24 раза получал первый приз на театральных состязаниях за свои пьесы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</a:rPr>
              <a:t>Ввел третьего актера как примиряющее начало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</a:rPr>
              <a:t>Автор 123 пьес. До нашего времени сохранилось 7 трагедий и 1 сатировская драма. </a:t>
            </a:r>
            <a:endParaRPr lang="ru-RU" sz="2000" dirty="0">
              <a:solidFill>
                <a:schemeClr val="dk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9858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165707" y="20081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2800" b="1" dirty="0">
                <a:solidFill>
                  <a:schemeClr val="tx1"/>
                </a:solidFill>
              </a:rPr>
              <a:t>Еврипид </a:t>
            </a:r>
            <a:br>
              <a:rPr lang="ru-RU" sz="2800" b="1" dirty="0">
                <a:solidFill>
                  <a:schemeClr val="tx1"/>
                </a:solidFill>
              </a:rPr>
            </a:br>
            <a:r>
              <a:rPr lang="ru-RU" sz="2800" b="1" dirty="0">
                <a:solidFill>
                  <a:schemeClr val="tx1"/>
                </a:solidFill>
              </a:rPr>
              <a:t>(485 г. до н. э. - 406 г. до н. э.)</a:t>
            </a:r>
            <a:endParaRPr sz="2800" b="1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0" name="Google Shape;330;p38"/>
          <p:cNvCxnSpPr/>
          <p:nvPr/>
        </p:nvCxnSpPr>
        <p:spPr>
          <a:xfrm>
            <a:off x="-114500" y="48264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8"/>
          <p:cNvCxnSpPr/>
          <p:nvPr/>
        </p:nvCxnSpPr>
        <p:spPr>
          <a:xfrm>
            <a:off x="-190700" y="49348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8"/>
          <p:cNvCxnSpPr/>
          <p:nvPr/>
        </p:nvCxnSpPr>
        <p:spPr>
          <a:xfrm>
            <a:off x="-266900" y="1020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8"/>
          <p:cNvCxnSpPr/>
          <p:nvPr/>
        </p:nvCxnSpPr>
        <p:spPr>
          <a:xfrm>
            <a:off x="-343100" y="2104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11510"/>
            <a:ext cx="3033108" cy="4250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094" y="1505745"/>
            <a:ext cx="47525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Крупнейший представитель классической афинской трагедии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ormorant Garamond Medium"/>
                <a:ea typeface="Cormorant Garamond Medium"/>
                <a:cs typeface="Cormorant Garamond Medium"/>
              </a:rPr>
              <a:t>Написал 92 произведения, из которых до нас дошло 19 трагедий, например, «Медея», и сатировская драма «Киклоп».</a:t>
            </a:r>
          </a:p>
        </p:txBody>
      </p:sp>
    </p:spTree>
    <p:extLst>
      <p:ext uri="{BB962C8B-B14F-4D97-AF65-F5344CB8AC3E}">
        <p14:creationId xmlns:p14="http://schemas.microsoft.com/office/powerpoint/2010/main" val="2093005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4DB941AA-356A-4029-B6F4-87F68FB00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89" t="29824" r="48371" b="53251"/>
          <a:stretch/>
        </p:blipFill>
        <p:spPr>
          <a:xfrm>
            <a:off x="2211572" y="3349256"/>
            <a:ext cx="5964865" cy="648586"/>
          </a:xfrm>
          <a:prstGeom prst="rect">
            <a:avLst/>
          </a:prstGeom>
        </p:spPr>
      </p:pic>
      <p:sp>
        <p:nvSpPr>
          <p:cNvPr id="29" name="Google Shape;256;p34">
            <a:extLst>
              <a:ext uri="{FF2B5EF4-FFF2-40B4-BE49-F238E27FC236}">
                <a16:creationId xmlns:a16="http://schemas.microsoft.com/office/drawing/2014/main" xmlns="" id="{8ECD44C3-122D-4D26-8A63-95DE83167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8240" y="555526"/>
            <a:ext cx="4160628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b="1" dirty="0">
                <a:latin typeface="Cormorant Garamond Medium" panose="020B0604020202020204" charset="-52"/>
              </a:rPr>
              <a:t>Аристофан </a:t>
            </a:r>
            <a:br>
              <a:rPr lang="ru-RU" sz="3200" b="1" dirty="0">
                <a:latin typeface="Cormorant Garamond Medium" panose="020B0604020202020204" charset="-52"/>
              </a:rPr>
            </a:br>
            <a:r>
              <a:rPr lang="ru-RU" sz="2400" b="1" dirty="0">
                <a:latin typeface="Cormorant Garamond Medium" panose="020B0604020202020204" charset="-52"/>
              </a:rPr>
              <a:t>(</a:t>
            </a:r>
            <a:r>
              <a:rPr lang="ru-RU" sz="2400" b="1" dirty="0"/>
              <a:t>448 г. до н.э. - 386 г. до н.э.</a:t>
            </a:r>
            <a:r>
              <a:rPr lang="ru-RU" sz="2400" b="1" dirty="0">
                <a:latin typeface="Cormorant Garamond Medium" panose="020B0604020202020204" charset="-52"/>
              </a:rPr>
              <a:t>)</a:t>
            </a:r>
            <a:endParaRPr sz="3200" b="1" dirty="0">
              <a:solidFill>
                <a:schemeClr val="dk2"/>
              </a:solidFill>
              <a:latin typeface="Cormorant Garamond Medium" panose="020B0604020202020204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20" y="699542"/>
            <a:ext cx="2736304" cy="3749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7944" y="1751073"/>
            <a:ext cx="39604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Cormorant Garamond Medium" panose="020B0604020202020204" charset="-52"/>
                <a:ea typeface="Cormorant Garamond Medium"/>
                <a:cs typeface="Cormorant Garamond Medium"/>
                <a:sym typeface="Cormorant Garamond Medium"/>
              </a:rPr>
              <a:t>Яркий представитель Древнегреческой политической комедии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dk2"/>
              </a:solidFill>
              <a:latin typeface="Cormorant Garamond Medium" panose="020B0604020202020204" charset="-52"/>
              <a:ea typeface="Cormorant Garamond Medium"/>
              <a:cs typeface="Cormorant Garamond Medium"/>
              <a:sym typeface="Cormorant Garamon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Cormorant Garamond Medium" panose="020B0604020202020204" charset="-52"/>
                <a:ea typeface="Cormorant Garamond Medium"/>
                <a:cs typeface="Cormorant Garamond Medium"/>
                <a:sym typeface="Cormorant Garamond Medium"/>
              </a:rPr>
              <a:t>Автор 44 пьес, например: «Всадники», «</a:t>
            </a:r>
            <a:r>
              <a:rPr lang="ru-RU" sz="2000" dirty="0" err="1">
                <a:solidFill>
                  <a:schemeClr val="dk2"/>
                </a:solidFill>
                <a:latin typeface="Cormorant Garamond Medium" panose="020B0604020202020204" charset="-52"/>
                <a:ea typeface="Cormorant Garamond Medium"/>
                <a:cs typeface="Cormorant Garamond Medium"/>
                <a:sym typeface="Cormorant Garamond Medium"/>
              </a:rPr>
              <a:t>Ахаряне</a:t>
            </a:r>
            <a:r>
              <a:rPr lang="ru-RU" sz="2000" dirty="0">
                <a:solidFill>
                  <a:schemeClr val="dk2"/>
                </a:solidFill>
                <a:latin typeface="Cormorant Garamond Medium" panose="020B0604020202020204" charset="-52"/>
                <a:ea typeface="Cormorant Garamond Medium"/>
                <a:cs typeface="Cormorant Garamond Medium"/>
                <a:sym typeface="Cormorant Garamond Medium"/>
              </a:rPr>
              <a:t>», «</a:t>
            </a:r>
            <a:r>
              <a:rPr lang="ru-RU" sz="2000" dirty="0" err="1">
                <a:solidFill>
                  <a:schemeClr val="dk2"/>
                </a:solidFill>
                <a:latin typeface="Cormorant Garamond Medium" panose="020B0604020202020204" charset="-52"/>
                <a:ea typeface="Cormorant Garamond Medium"/>
                <a:cs typeface="Cormorant Garamond Medium"/>
                <a:sym typeface="Cormorant Garamond Medium"/>
              </a:rPr>
              <a:t>Лисистрата</a:t>
            </a:r>
            <a:r>
              <a:rPr lang="ru-RU" sz="2000" dirty="0">
                <a:solidFill>
                  <a:schemeClr val="dk2"/>
                </a:solidFill>
                <a:latin typeface="Cormorant Garamond Medium" panose="020B0604020202020204" charset="-52"/>
                <a:ea typeface="Cormorant Garamond Medium"/>
                <a:cs typeface="Cormorant Garamond Medium"/>
                <a:sym typeface="Cormorant Garamond Medium"/>
              </a:rPr>
              <a:t>», «Облака»</a:t>
            </a:r>
          </a:p>
        </p:txBody>
      </p:sp>
    </p:spTree>
    <p:extLst>
      <p:ext uri="{BB962C8B-B14F-4D97-AF65-F5344CB8AC3E}">
        <p14:creationId xmlns:p14="http://schemas.microsoft.com/office/powerpoint/2010/main" val="498583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611560" y="339502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2"/>
                </a:solidFill>
              </a:rPr>
              <a:t>Древнегреческая литература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13" y="987574"/>
            <a:ext cx="5349213" cy="40119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987574"/>
            <a:ext cx="2304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Cormorant Garamond Medium"/>
                <a:ea typeface="Cormorant Garamond Medium"/>
                <a:cs typeface="Cormorant Garamond Medium"/>
              </a:rPr>
              <a:t>Пословицы и поговорки в комедиях Аристофана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chemeClr val="tx1"/>
              </a:solidFill>
              <a:latin typeface="Cormorant Garamond Medium"/>
              <a:ea typeface="Cormorant Garamond Medium"/>
              <a:cs typeface="Cormorant Garamon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Cormorant Garamond Medium"/>
                <a:ea typeface="Cormorant Garamond Medium"/>
                <a:cs typeface="Cormorant Garamond Medium"/>
              </a:rPr>
              <a:t>Басни Эзопа ("Лисица и виноград", "Цикада и муравей", "Старик и смерть")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chemeClr val="tx1"/>
              </a:solidFill>
              <a:latin typeface="Cormorant Garamond Medium"/>
              <a:ea typeface="Cormorant Garamond Medium"/>
              <a:cs typeface="Cormorant Garamon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Cormorant Garamond Medium"/>
                <a:ea typeface="Cormorant Garamond Medium"/>
                <a:cs typeface="Cormorant Garamond Medium"/>
              </a:rPr>
              <a:t>Греческие сказки</a:t>
            </a:r>
            <a:endParaRPr lang="ru-RU" sz="2000" dirty="0">
              <a:solidFill>
                <a:schemeClr val="tx1"/>
              </a:solidFill>
              <a:latin typeface="Cormorant Garamond Medium"/>
              <a:ea typeface="Cormorant Garamond Medium"/>
              <a:cs typeface="Cormorant Garamon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98950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"/>
          <p:cNvSpPr/>
          <p:nvPr/>
        </p:nvSpPr>
        <p:spPr>
          <a:xfrm>
            <a:off x="712716" y="530725"/>
            <a:ext cx="8090400" cy="4369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9"/>
          <p:cNvSpPr txBox="1">
            <a:spLocks noGrp="1"/>
          </p:cNvSpPr>
          <p:nvPr>
            <p:ph type="title" idx="2"/>
          </p:nvPr>
        </p:nvSpPr>
        <p:spPr>
          <a:xfrm>
            <a:off x="1069018" y="2787774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400" b="1" dirty="0" smtClean="0"/>
              <a:t>Сократ</a:t>
            </a:r>
            <a:br>
              <a:rPr lang="ru-RU" sz="1400" b="1" dirty="0" smtClean="0"/>
            </a:br>
            <a:r>
              <a:rPr lang="ru-RU" sz="1400" b="1" dirty="0" smtClean="0"/>
              <a:t> </a:t>
            </a:r>
            <a:r>
              <a:rPr lang="ru-RU" sz="1400" b="1" dirty="0"/>
              <a:t>(</a:t>
            </a:r>
            <a:r>
              <a:rPr lang="ru-RU" sz="1400" b="1" dirty="0" err="1"/>
              <a:t>ок</a:t>
            </a:r>
            <a:r>
              <a:rPr lang="ru-RU" sz="1400" b="1" dirty="0"/>
              <a:t>. 470—399 до н. э.)</a:t>
            </a:r>
            <a:endParaRPr sz="1400" b="1" dirty="0"/>
          </a:p>
        </p:txBody>
      </p:sp>
      <p:sp>
        <p:nvSpPr>
          <p:cNvPr id="594" name="Google Shape;594;p49"/>
          <p:cNvSpPr txBox="1">
            <a:spLocks noGrp="1"/>
          </p:cNvSpPr>
          <p:nvPr>
            <p:ph type="subTitle" idx="3"/>
          </p:nvPr>
        </p:nvSpPr>
        <p:spPr>
          <a:xfrm>
            <a:off x="1129956" y="3363838"/>
            <a:ext cx="2010616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С</a:t>
            </a:r>
            <a:r>
              <a:rPr lang="ru-RU" dirty="0" smtClean="0"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амопознание </a:t>
            </a:r>
            <a:r>
              <a:rPr lang="ru-RU" dirty="0"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как путь к постижению истинного блага; добродетель есть знание, или </a:t>
            </a:r>
            <a:r>
              <a:rPr lang="ru-RU" dirty="0" smtClean="0">
                <a:latin typeface="Cormorant Garamond Medium"/>
                <a:ea typeface="Cormorant Garamond Medium"/>
                <a:cs typeface="Cormorant Garamond Medium"/>
              </a:rPr>
              <a:t>мудрость.</a:t>
            </a:r>
            <a:endParaRPr dirty="0">
              <a:latin typeface="Cormorant Garamond Medium"/>
              <a:ea typeface="Cormorant Garamond Medium"/>
              <a:cs typeface="Cormorant Garamond Medium"/>
            </a:endParaRPr>
          </a:p>
        </p:txBody>
      </p:sp>
      <p:sp>
        <p:nvSpPr>
          <p:cNvPr id="595" name="Google Shape;595;p49"/>
          <p:cNvSpPr txBox="1">
            <a:spLocks noGrp="1"/>
          </p:cNvSpPr>
          <p:nvPr>
            <p:ph type="title" idx="6"/>
          </p:nvPr>
        </p:nvSpPr>
        <p:spPr>
          <a:xfrm>
            <a:off x="3739062" y="2787774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400" b="1" dirty="0"/>
              <a:t>Платон </a:t>
            </a:r>
            <a:r>
              <a:rPr lang="ru-RU" sz="1400" b="1" dirty="0" smtClean="0"/>
              <a:t/>
            </a:r>
            <a:br>
              <a:rPr lang="ru-RU" sz="1400" b="1" dirty="0" smtClean="0"/>
            </a:br>
            <a:r>
              <a:rPr lang="ru-RU" sz="1400" b="1" dirty="0" smtClean="0"/>
              <a:t>(</a:t>
            </a:r>
            <a:r>
              <a:rPr lang="ru-RU" sz="1400" b="1" dirty="0"/>
              <a:t>427—347 до н. </a:t>
            </a:r>
            <a:r>
              <a:rPr lang="ru-RU" sz="1400" b="1" dirty="0"/>
              <a:t>э.)</a:t>
            </a:r>
            <a:endParaRPr sz="1400" b="1" dirty="0"/>
          </a:p>
        </p:txBody>
      </p:sp>
      <p:sp>
        <p:nvSpPr>
          <p:cNvPr id="596" name="Google Shape;596;p49"/>
          <p:cNvSpPr txBox="1">
            <a:spLocks noGrp="1"/>
          </p:cNvSpPr>
          <p:nvPr>
            <p:ph type="subTitle" idx="7"/>
          </p:nvPr>
        </p:nvSpPr>
        <p:spPr>
          <a:xfrm>
            <a:off x="3746712" y="3363838"/>
            <a:ext cx="1977416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90000"/>
              </a:lnSpc>
            </a:pPr>
            <a:r>
              <a:rPr lang="ru-RU" dirty="0">
                <a:latin typeface="Cormorant Garamond Medium"/>
                <a:ea typeface="Cormorant Garamond Medium"/>
                <a:cs typeface="Cormorant Garamond Medium"/>
              </a:rPr>
              <a:t>Любовь к идее (Эрос) — побудительная причина духовного </a:t>
            </a:r>
            <a:r>
              <a:rPr lang="ru-RU" dirty="0" smtClean="0">
                <a:latin typeface="Cormorant Garamond Medium"/>
                <a:ea typeface="Cormorant Garamond Medium"/>
                <a:cs typeface="Cormorant Garamond Medium"/>
              </a:rPr>
              <a:t>восхождения.</a:t>
            </a:r>
            <a:endParaRPr dirty="0">
              <a:latin typeface="Cormorant Garamond Medium"/>
              <a:ea typeface="Cormorant Garamond Medium"/>
              <a:cs typeface="Cormorant Garamond Medium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title" idx="13"/>
          </p:nvPr>
        </p:nvSpPr>
        <p:spPr>
          <a:xfrm>
            <a:off x="6363365" y="2787774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400" b="1" dirty="0"/>
              <a:t>Аристотель </a:t>
            </a:r>
            <a:br>
              <a:rPr lang="ru-RU" sz="1400" b="1" dirty="0"/>
            </a:br>
            <a:r>
              <a:rPr lang="ru-RU" sz="1400" b="1" dirty="0" smtClean="0"/>
              <a:t>(384 </a:t>
            </a:r>
            <a:r>
              <a:rPr lang="ru-RU" sz="1400" b="1" dirty="0"/>
              <a:t>— 322 до н. </a:t>
            </a:r>
            <a:r>
              <a:rPr lang="ru-RU" sz="1400" b="1" dirty="0"/>
              <a:t>э.)</a:t>
            </a:r>
            <a:endParaRPr sz="1400" b="1" dirty="0"/>
          </a:p>
        </p:txBody>
      </p:sp>
      <p:sp>
        <p:nvSpPr>
          <p:cNvPr id="599" name="Google Shape;599;p49"/>
          <p:cNvSpPr txBox="1">
            <a:spLocks noGrp="1"/>
          </p:cNvSpPr>
          <p:nvPr>
            <p:ph type="subTitle" idx="14"/>
          </p:nvPr>
        </p:nvSpPr>
        <p:spPr>
          <a:xfrm>
            <a:off x="6233818" y="3363838"/>
            <a:ext cx="2154606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Cormorant Garamond Medium"/>
                <a:ea typeface="Cormorant Garamond Medium"/>
                <a:cs typeface="Cormorant Garamond Medium"/>
              </a:rPr>
              <a:t>Источник движения и изменчивого бытия — вечный и неподвижный «ум»</a:t>
            </a:r>
            <a:endParaRPr dirty="0">
              <a:latin typeface="Cormorant Garamond Medium"/>
              <a:ea typeface="Cormorant Garamond Medium"/>
              <a:cs typeface="Cormorant Garamond Medium"/>
            </a:endParaRPr>
          </a:p>
        </p:txBody>
      </p:sp>
      <p:sp>
        <p:nvSpPr>
          <p:cNvPr id="600" name="Google Shape;600;p49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Древнегреческие философы</a:t>
            </a:r>
            <a:endParaRPr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11696"/>
            <a:ext cx="2236353" cy="14916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188074"/>
            <a:ext cx="2232248" cy="14881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8" y="1211696"/>
            <a:ext cx="2005147" cy="14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86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4355976" y="2283718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Архитектура и искусство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2"/>
          </p:nvPr>
        </p:nvSpPr>
        <p:spPr>
          <a:xfrm>
            <a:off x="1391520" y="1505475"/>
            <a:ext cx="25752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</a:rPr>
              <a:t>3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97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697025" y="1782725"/>
            <a:ext cx="2504748" cy="753000"/>
          </a:xfrm>
          <a:prstGeom prst="rect">
            <a:avLst/>
          </a:prstGeom>
          <a:effectLst>
            <a:outerShdw blurRad="500063" dist="152400" dir="5400000" algn="bl" rotWithShape="0">
              <a:srgbClr val="000000">
                <a:alpha val="8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Дорический стиль</a:t>
            </a:r>
            <a:endParaRPr sz="3200" dirty="0"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1"/>
          </p:nvPr>
        </p:nvSpPr>
        <p:spPr>
          <a:xfrm>
            <a:off x="806099" y="2607775"/>
            <a:ext cx="2286600" cy="753000"/>
          </a:xfrm>
          <a:prstGeom prst="rect">
            <a:avLst/>
          </a:prstGeom>
          <a:effectLst>
            <a:outerShdw blurRad="500063" dist="152400" dir="5400000" algn="bl" rotWithShape="0">
              <a:srgbClr val="000000">
                <a:alpha val="8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Продолжает быть господствующим, но делается легче в своих проявлениях</a:t>
            </a:r>
            <a:endParaRPr sz="1600" dirty="0"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71" name="Google Shape;371;p40"/>
          <p:cNvSpPr txBox="1">
            <a:spLocks noGrp="1"/>
          </p:cNvSpPr>
          <p:nvPr>
            <p:ph type="subTitle" idx="2"/>
          </p:nvPr>
        </p:nvSpPr>
        <p:spPr>
          <a:xfrm>
            <a:off x="3439674" y="2607775"/>
            <a:ext cx="2286600" cy="753000"/>
          </a:xfrm>
          <a:prstGeom prst="rect">
            <a:avLst/>
          </a:prstGeom>
          <a:effectLst>
            <a:outerShdw blurRad="500063" dist="152400" dir="5400000" algn="bl" rotWithShape="0">
              <a:srgbClr val="000000">
                <a:alpha val="8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</a:rPr>
              <a:t>Все больше входит в употребление </a:t>
            </a:r>
            <a:endParaRPr sz="1600" dirty="0">
              <a:latin typeface="Cormorant Garamond Medium"/>
              <a:ea typeface="Cormorant Garamond Medium"/>
              <a:cs typeface="Cormorant Garamon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40"/>
          <p:cNvSpPr txBox="1">
            <a:spLocks noGrp="1"/>
          </p:cNvSpPr>
          <p:nvPr>
            <p:ph type="subTitle" idx="3"/>
          </p:nvPr>
        </p:nvSpPr>
        <p:spPr>
          <a:xfrm>
            <a:off x="6051301" y="2607775"/>
            <a:ext cx="2286600" cy="753000"/>
          </a:xfrm>
          <a:prstGeom prst="rect">
            <a:avLst/>
          </a:prstGeom>
          <a:effectLst>
            <a:outerShdw blurRad="500063" dist="152400" dir="5400000" algn="bl" rotWithShape="0">
              <a:srgbClr val="000000">
                <a:alpha val="8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90000"/>
              </a:lnSpc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</a:rPr>
              <a:t>Получает «право гражданства»</a:t>
            </a:r>
            <a:endParaRPr sz="1600" dirty="0">
              <a:latin typeface="Cormorant Garamond Medium"/>
              <a:ea typeface="Cormorant Garamond Medium"/>
              <a:cs typeface="Cormorant Garamond Medium"/>
            </a:endParaRPr>
          </a:p>
        </p:txBody>
      </p:sp>
      <p:sp>
        <p:nvSpPr>
          <p:cNvPr id="373" name="Google Shape;373;p40"/>
          <p:cNvSpPr txBox="1">
            <a:spLocks noGrp="1"/>
          </p:cNvSpPr>
          <p:nvPr>
            <p:ph type="title" idx="4"/>
          </p:nvPr>
        </p:nvSpPr>
        <p:spPr>
          <a:xfrm>
            <a:off x="3342559" y="1782725"/>
            <a:ext cx="2611627" cy="753000"/>
          </a:xfrm>
          <a:prstGeom prst="rect">
            <a:avLst/>
          </a:prstGeom>
          <a:effectLst>
            <a:outerShdw blurRad="500063" dist="152400" dir="5400000" algn="bl" rotWithShape="0">
              <a:srgbClr val="000000">
                <a:alpha val="8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Ионический стиль</a:t>
            </a:r>
            <a:endParaRPr sz="3200" dirty="0"/>
          </a:p>
        </p:txBody>
      </p:sp>
      <p:sp>
        <p:nvSpPr>
          <p:cNvPr id="374" name="Google Shape;374;p40"/>
          <p:cNvSpPr txBox="1">
            <a:spLocks noGrp="1"/>
          </p:cNvSpPr>
          <p:nvPr>
            <p:ph type="title" idx="5"/>
          </p:nvPr>
        </p:nvSpPr>
        <p:spPr>
          <a:xfrm>
            <a:off x="5910434" y="1782725"/>
            <a:ext cx="2568333" cy="753000"/>
          </a:xfrm>
          <a:prstGeom prst="rect">
            <a:avLst/>
          </a:prstGeom>
          <a:effectLst>
            <a:outerShdw blurRad="500063" dist="152400" dir="5400000" algn="bl" rotWithShape="0">
              <a:srgbClr val="000000">
                <a:alpha val="8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Коринфский стиль</a:t>
            </a:r>
            <a:endParaRPr sz="3200" dirty="0"/>
          </a:p>
        </p:txBody>
      </p:sp>
      <p:sp>
        <p:nvSpPr>
          <p:cNvPr id="8" name="Google Shape;166;p26">
            <a:extLst>
              <a:ext uri="{FF2B5EF4-FFF2-40B4-BE49-F238E27FC236}">
                <a16:creationId xmlns:a16="http://schemas.microsoft.com/office/drawing/2014/main" xmlns="" id="{0ABA4719-686E-44AF-BAEE-7ED3A52380B6}"/>
              </a:ext>
            </a:extLst>
          </p:cNvPr>
          <p:cNvSpPr txBox="1">
            <a:spLocks/>
          </p:cNvSpPr>
          <p:nvPr/>
        </p:nvSpPr>
        <p:spPr>
          <a:xfrm>
            <a:off x="677113" y="0"/>
            <a:ext cx="7942521" cy="1190847"/>
          </a:xfrm>
          <a:prstGeom prst="rect">
            <a:avLst/>
          </a:prstGeom>
          <a:noFill/>
          <a:ln>
            <a:noFill/>
          </a:ln>
          <a:effectLst>
            <a:outerShdw blurRad="371475" dist="142875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>
            <a:r>
              <a:rPr lang="ru-RU" sz="4800" dirty="0"/>
              <a:t>Архитектура и скульптура</a:t>
            </a:r>
          </a:p>
        </p:txBody>
      </p:sp>
    </p:spTree>
    <p:extLst>
      <p:ext uri="{BB962C8B-B14F-4D97-AF65-F5344CB8AC3E}">
        <p14:creationId xmlns:p14="http://schemas.microsoft.com/office/powerpoint/2010/main" val="210095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/>
          <p:nvPr/>
        </p:nvSpPr>
        <p:spPr>
          <a:xfrm>
            <a:off x="-123300" y="202575"/>
            <a:ext cx="9045300" cy="501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-123300" y="354975"/>
            <a:ext cx="9144000" cy="5011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1"/>
          <p:cNvSpPr txBox="1">
            <a:spLocks noGrp="1"/>
          </p:cNvSpPr>
          <p:nvPr>
            <p:ph type="title"/>
          </p:nvPr>
        </p:nvSpPr>
        <p:spPr>
          <a:xfrm>
            <a:off x="1687950" y="382456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</a:rPr>
              <a:t>Основное в архитектуре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95" name="Google Shape;395;p41"/>
          <p:cNvSpPr txBox="1">
            <a:spLocks noGrp="1"/>
          </p:cNvSpPr>
          <p:nvPr>
            <p:ph type="subTitle" idx="1"/>
          </p:nvPr>
        </p:nvSpPr>
        <p:spPr>
          <a:xfrm>
            <a:off x="486750" y="4278800"/>
            <a:ext cx="24024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>
                <a:solidFill>
                  <a:schemeClr val="dk2"/>
                </a:solidFill>
              </a:rPr>
              <a:t>Основание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96" name="Google Shape;396;p41"/>
          <p:cNvSpPr txBox="1">
            <a:spLocks noGrp="1"/>
          </p:cNvSpPr>
          <p:nvPr>
            <p:ph type="subTitle" idx="2"/>
          </p:nvPr>
        </p:nvSpPr>
        <p:spPr>
          <a:xfrm>
            <a:off x="3370800" y="4268066"/>
            <a:ext cx="24024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>
                <a:solidFill>
                  <a:schemeClr val="dk2"/>
                </a:solidFill>
              </a:rPr>
              <a:t>Колонна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97" name="Google Shape;397;p41"/>
          <p:cNvSpPr txBox="1">
            <a:spLocks noGrp="1"/>
          </p:cNvSpPr>
          <p:nvPr>
            <p:ph type="subTitle" idx="3"/>
          </p:nvPr>
        </p:nvSpPr>
        <p:spPr>
          <a:xfrm>
            <a:off x="6254850" y="4278800"/>
            <a:ext cx="24024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>
                <a:solidFill>
                  <a:schemeClr val="dk2"/>
                </a:solidFill>
              </a:rPr>
              <a:t>Антаблемент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1A8C8B6E-E9B1-4A99-9163-0C03CD05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668"/>
          <a:stretch/>
        </p:blipFill>
        <p:spPr>
          <a:xfrm>
            <a:off x="6418057" y="1240029"/>
            <a:ext cx="2075985" cy="27733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9AB2AF3-4381-4ACA-9D36-F884D107E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9"/>
          <a:stretch/>
        </p:blipFill>
        <p:spPr>
          <a:xfrm>
            <a:off x="3765755" y="1242751"/>
            <a:ext cx="1612489" cy="27733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D874EA9-48FC-43E3-A51B-98C9989CF2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47" r="54755"/>
          <a:stretch/>
        </p:blipFill>
        <p:spPr>
          <a:xfrm>
            <a:off x="981727" y="1241355"/>
            <a:ext cx="1412446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43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C8687B3B-B3E2-45F4-BDAA-80162629681C}"/>
              </a:ext>
            </a:extLst>
          </p:cNvPr>
          <p:cNvGrpSpPr/>
          <p:nvPr/>
        </p:nvGrpSpPr>
        <p:grpSpPr>
          <a:xfrm>
            <a:off x="72153" y="1013425"/>
            <a:ext cx="3700593" cy="3206774"/>
            <a:chOff x="72153" y="1013425"/>
            <a:chExt cx="3700593" cy="320677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27FF9155-E966-4F8C-A7DA-3DAA08A40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53" y="1013425"/>
              <a:ext cx="3700593" cy="3206774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xmlns="" id="{E98EEC46-6132-4F9F-83EE-566AFF9D4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236" t="83853"/>
            <a:stretch/>
          </p:blipFill>
          <p:spPr>
            <a:xfrm>
              <a:off x="2775098" y="2496737"/>
              <a:ext cx="871702" cy="516774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xmlns="" id="{C5171D84-8799-4C79-96E7-4799E62FD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9286" y="2315696"/>
              <a:ext cx="140307" cy="512108"/>
            </a:xfrm>
            <a:prstGeom prst="rect">
              <a:avLst/>
            </a:prstGeom>
          </p:spPr>
        </p:pic>
      </p:grpSp>
      <p:sp>
        <p:nvSpPr>
          <p:cNvPr id="178" name="Google Shape;178;p28"/>
          <p:cNvSpPr txBox="1">
            <a:spLocks noGrp="1"/>
          </p:cNvSpPr>
          <p:nvPr>
            <p:ph type="title" idx="15"/>
          </p:nvPr>
        </p:nvSpPr>
        <p:spPr>
          <a:xfrm>
            <a:off x="8588" y="2321193"/>
            <a:ext cx="3827721" cy="528600"/>
          </a:xfrm>
          <a:prstGeom prst="rect">
            <a:avLst/>
          </a:prstGeom>
          <a:effectLst>
            <a:outerShdw blurRad="228600" dist="361950" dir="5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Афинский акрополь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4891050" y="983729"/>
            <a:ext cx="2719500" cy="257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</a:rPr>
              <a:t>Главный храм - Парфенон</a:t>
            </a:r>
            <a:endParaRPr sz="1600" dirty="0">
              <a:latin typeface="Cormorant Garamond Medium"/>
              <a:ea typeface="Cormorant Garamond Medium"/>
              <a:cs typeface="Cormorant Garamond Medium"/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3"/>
          </p:nvPr>
        </p:nvSpPr>
        <p:spPr>
          <a:xfrm>
            <a:off x="4891050" y="1769019"/>
            <a:ext cx="2923881" cy="27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</a:rPr>
              <a:t>Парадный вход - Пропилеи</a:t>
            </a:r>
            <a:endParaRPr sz="1600" dirty="0">
              <a:latin typeface="Cormorant Garamond Medium"/>
              <a:ea typeface="Cormorant Garamond Medium"/>
              <a:cs typeface="Cormorant Garamond Medium"/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 idx="2"/>
          </p:nvPr>
        </p:nvSpPr>
        <p:spPr>
          <a:xfrm>
            <a:off x="4282646" y="1096441"/>
            <a:ext cx="789084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</a:t>
            </a:r>
            <a:endParaRPr sz="3600"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 idx="3"/>
          </p:nvPr>
        </p:nvSpPr>
        <p:spPr>
          <a:xfrm>
            <a:off x="4282646" y="1904592"/>
            <a:ext cx="789084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3600" dirty="0"/>
              <a:t>2</a:t>
            </a:r>
            <a:endParaRPr sz="1600" dirty="0">
              <a:sym typeface="Lato"/>
            </a:endParaRPr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9"/>
          </p:nvPr>
        </p:nvSpPr>
        <p:spPr>
          <a:xfrm>
            <a:off x="4891049" y="2585345"/>
            <a:ext cx="3104635" cy="27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</a:rPr>
              <a:t>Статуя Афины-воительницы - </a:t>
            </a:r>
            <a:r>
              <a:rPr lang="ru-RU" sz="1600" dirty="0" err="1">
                <a:latin typeface="Cormorant Garamond Medium"/>
                <a:ea typeface="Cormorant Garamond Medium"/>
                <a:cs typeface="Cormorant Garamond Medium"/>
              </a:rPr>
              <a:t>Промахос</a:t>
            </a:r>
            <a:endParaRPr sz="1600" dirty="0">
              <a:latin typeface="Cormorant Garamond Medium"/>
              <a:ea typeface="Cormorant Garamond Medium"/>
              <a:cs typeface="Cormorant Garamond Medium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4"/>
          </p:nvPr>
        </p:nvSpPr>
        <p:spPr>
          <a:xfrm>
            <a:off x="4891049" y="3435846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sz="1600" dirty="0">
                <a:latin typeface="Cormorant Garamond Medium"/>
                <a:ea typeface="Cormorant Garamond Medium"/>
                <a:cs typeface="Cormorant Garamond Medium"/>
              </a:rPr>
              <a:t>Храм Нике </a:t>
            </a:r>
            <a:r>
              <a:rPr lang="ru-RU" sz="1600" dirty="0" err="1">
                <a:latin typeface="Cormorant Garamond Medium"/>
                <a:ea typeface="Cormorant Garamond Medium"/>
                <a:cs typeface="Cormorant Garamond Medium"/>
              </a:rPr>
              <a:t>Аптерос</a:t>
            </a:r>
            <a:endParaRPr sz="1600" dirty="0">
              <a:latin typeface="Cormorant Garamond Medium"/>
              <a:ea typeface="Cormorant Garamond Medium"/>
              <a:cs typeface="Cormorant Garamond Medium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7"/>
          </p:nvPr>
        </p:nvSpPr>
        <p:spPr>
          <a:xfrm>
            <a:off x="4282646" y="2707284"/>
            <a:ext cx="789084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3</a:t>
            </a:r>
            <a:endParaRPr sz="3600" dirty="0"/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 idx="8"/>
          </p:nvPr>
        </p:nvSpPr>
        <p:spPr>
          <a:xfrm>
            <a:off x="4282646" y="3509976"/>
            <a:ext cx="789084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</a:t>
            </a:r>
            <a:endParaRPr sz="3600" dirty="0"/>
          </a:p>
        </p:txBody>
      </p:sp>
      <p:sp>
        <p:nvSpPr>
          <p:cNvPr id="23" name="Google Shape;190;p28">
            <a:extLst>
              <a:ext uri="{FF2B5EF4-FFF2-40B4-BE49-F238E27FC236}">
                <a16:creationId xmlns:a16="http://schemas.microsoft.com/office/drawing/2014/main" xmlns="" id="{C85FEFF5-FCFE-4291-B77C-3500455CDBE8}"/>
              </a:ext>
            </a:extLst>
          </p:cNvPr>
          <p:cNvSpPr txBox="1">
            <a:spLocks/>
          </p:cNvSpPr>
          <p:nvPr/>
        </p:nvSpPr>
        <p:spPr>
          <a:xfrm>
            <a:off x="4282646" y="4312668"/>
            <a:ext cx="789084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ormorant Garamond Medium"/>
              <a:buNone/>
              <a:defRPr sz="48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ormorant Garamond Medium"/>
              <a:buNone/>
              <a:defRPr sz="48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ormorant Garamond Medium"/>
              <a:buNone/>
              <a:defRPr sz="48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ormorant Garamond Medium"/>
              <a:buNone/>
              <a:defRPr sz="48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ormorant Garamond Medium"/>
              <a:buNone/>
              <a:defRPr sz="48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ormorant Garamond Medium"/>
              <a:buNone/>
              <a:defRPr sz="48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ormorant Garamond Medium"/>
              <a:buNone/>
              <a:defRPr sz="48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ormorant Garamond Medium"/>
              <a:buNone/>
              <a:defRPr sz="48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ormorant Garamond Medium"/>
              <a:buNone/>
              <a:defRPr sz="48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>
            <a:r>
              <a:rPr lang="ru-RU" sz="3600" dirty="0"/>
              <a:t>5</a:t>
            </a:r>
            <a:endParaRPr lang="en" sz="3600" dirty="0"/>
          </a:p>
        </p:txBody>
      </p:sp>
      <p:sp>
        <p:nvSpPr>
          <p:cNvPr id="24" name="Google Shape;188;p28">
            <a:extLst>
              <a:ext uri="{FF2B5EF4-FFF2-40B4-BE49-F238E27FC236}">
                <a16:creationId xmlns:a16="http://schemas.microsoft.com/office/drawing/2014/main" xmlns="" id="{D0B2890D-3682-430E-AC42-E0AE3A182C73}"/>
              </a:ext>
            </a:extLst>
          </p:cNvPr>
          <p:cNvSpPr txBox="1">
            <a:spLocks/>
          </p:cNvSpPr>
          <p:nvPr/>
        </p:nvSpPr>
        <p:spPr>
          <a:xfrm>
            <a:off x="4891049" y="4221167"/>
            <a:ext cx="3019573" cy="27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ru-RU" sz="1600" dirty="0" err="1">
                <a:latin typeface="Cormorant Garamond Medium"/>
                <a:ea typeface="Cormorant Garamond Medium"/>
                <a:cs typeface="Cormorant Garamond Medium"/>
              </a:rPr>
              <a:t>Эрехтейон</a:t>
            </a:r>
            <a:r>
              <a:rPr lang="ru-RU" sz="1600" dirty="0">
                <a:latin typeface="Cormorant Garamond Medium"/>
                <a:ea typeface="Cormorant Garamond Medium"/>
                <a:cs typeface="Cormorant Garamond Medium"/>
              </a:rPr>
              <a:t> — храм Афины и Посейдона </a:t>
            </a:r>
          </a:p>
        </p:txBody>
      </p:sp>
    </p:spTree>
    <p:extLst>
      <p:ext uri="{BB962C8B-B14F-4D97-AF65-F5344CB8AC3E}">
        <p14:creationId xmlns:p14="http://schemas.microsoft.com/office/powerpoint/2010/main" val="1619947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1E04B16-6B68-40D9-9AE6-F03DCFC73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33" y="864303"/>
            <a:ext cx="7006856" cy="3853771"/>
          </a:xfrm>
          <a:prstGeom prst="rect">
            <a:avLst/>
          </a:prstGeom>
        </p:spPr>
      </p:pic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128434" y="316019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Парфенон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0" name="Google Shape;330;p38"/>
          <p:cNvCxnSpPr/>
          <p:nvPr/>
        </p:nvCxnSpPr>
        <p:spPr>
          <a:xfrm>
            <a:off x="-114500" y="48264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8"/>
          <p:cNvCxnSpPr/>
          <p:nvPr/>
        </p:nvCxnSpPr>
        <p:spPr>
          <a:xfrm>
            <a:off x="-190700" y="49348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8"/>
          <p:cNvCxnSpPr/>
          <p:nvPr/>
        </p:nvCxnSpPr>
        <p:spPr>
          <a:xfrm>
            <a:off x="-266900" y="1020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8"/>
          <p:cNvCxnSpPr/>
          <p:nvPr/>
        </p:nvCxnSpPr>
        <p:spPr>
          <a:xfrm>
            <a:off x="-343100" y="2104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7657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/>
          <p:nvPr/>
        </p:nvSpPr>
        <p:spPr>
          <a:xfrm>
            <a:off x="79275" y="789150"/>
            <a:ext cx="8604900" cy="377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0" y="665825"/>
            <a:ext cx="8560800" cy="3816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4067944" y="3579862"/>
            <a:ext cx="439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</a:rPr>
              <a:t>Аристотель</a:t>
            </a:r>
            <a:endParaRPr dirty="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5004048" y="1635646"/>
            <a:ext cx="3372025" cy="1291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Влечение вызывается тем, что кажется прекрасным, а высшим предметом желания выступает то, что на самом деле прекрасно</a:t>
            </a:r>
            <a:r>
              <a:rPr lang="ru-RU" sz="2000" dirty="0">
                <a:solidFill>
                  <a:schemeClr val="tx1"/>
                </a:solidFill>
                <a:latin typeface="Cormorant Garamond Medium"/>
                <a:ea typeface="Cormorant Garamond Medium"/>
                <a:cs typeface="Cormorant Garamond Medium"/>
              </a:rPr>
              <a:t>.</a:t>
            </a:r>
            <a:endParaRPr sz="2000" dirty="0">
              <a:solidFill>
                <a:schemeClr val="tx1"/>
              </a:solidFill>
              <a:latin typeface="Cormorant Garamond Medium"/>
              <a:ea typeface="Cormorant Garamond Medium"/>
              <a:cs typeface="Cormorant Garamond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E8ED21A-2786-4710-A838-481F9C4AF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43" y="0"/>
            <a:ext cx="2927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42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CACE7237-E098-4329-A107-B7CB2722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470250" y="3531300"/>
            <a:ext cx="8203500" cy="1462500"/>
          </a:xfrm>
          <a:prstGeom prst="rect">
            <a:avLst/>
          </a:prstGeom>
          <a:effectLst>
            <a:outerShdw blurRad="771525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</a:rPr>
              <a:t>Храм </a:t>
            </a:r>
            <a:r>
              <a:rPr lang="ru-RU" dirty="0" err="1">
                <a:solidFill>
                  <a:schemeClr val="dk2"/>
                </a:solidFill>
              </a:rPr>
              <a:t>Эрехтейон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379889" y="209866"/>
            <a:ext cx="8217300" cy="4548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5"/>
          <p:cNvSpPr/>
          <p:nvPr/>
        </p:nvSpPr>
        <p:spPr>
          <a:xfrm>
            <a:off x="546811" y="385634"/>
            <a:ext cx="8217300" cy="4548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581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2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Храм Аполлона в Бассах 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3C7F0D07-34BF-41C7-A4E3-8B466E3D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86" y="1059184"/>
            <a:ext cx="6516811" cy="40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04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/>
        </p:nvSpPr>
        <p:spPr>
          <a:xfrm>
            <a:off x="5015750" y="687850"/>
            <a:ext cx="3644400" cy="396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748550" y="687850"/>
            <a:ext cx="3644400" cy="396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1327099" y="526711"/>
            <a:ext cx="24873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Храм Зевса в Олимпии</a:t>
            </a:r>
            <a:endParaRPr sz="3000" dirty="0"/>
          </a:p>
        </p:txBody>
      </p:sp>
      <p:sp>
        <p:nvSpPr>
          <p:cNvPr id="278" name="Google Shape;278;p35"/>
          <p:cNvSpPr txBox="1">
            <a:spLocks noGrp="1"/>
          </p:cNvSpPr>
          <p:nvPr>
            <p:ph type="title" idx="3"/>
          </p:nvPr>
        </p:nvSpPr>
        <p:spPr>
          <a:xfrm>
            <a:off x="5346210" y="492050"/>
            <a:ext cx="2983477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Статуя Зевса в Олимпии</a:t>
            </a:r>
            <a:endParaRPr sz="3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305AF2C6-FF71-48A2-BCB2-092CAB45D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8" t="891" r="8868" b="-891"/>
          <a:stretch/>
        </p:blipFill>
        <p:spPr>
          <a:xfrm>
            <a:off x="635342" y="1090104"/>
            <a:ext cx="3870815" cy="33655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2A74885-5309-4113-813E-828B75EEF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80" r="11055"/>
          <a:stretch/>
        </p:blipFill>
        <p:spPr>
          <a:xfrm>
            <a:off x="4902542" y="1090104"/>
            <a:ext cx="3870815" cy="3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62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1932276" y="143912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</a:rPr>
              <a:t>Статуи Фидия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 idx="2"/>
          </p:nvPr>
        </p:nvSpPr>
        <p:spPr>
          <a:xfrm>
            <a:off x="1232470" y="4581249"/>
            <a:ext cx="2551961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Статуя Афины </a:t>
            </a:r>
            <a:r>
              <a:rPr lang="ru-RU" sz="2000" dirty="0" err="1">
                <a:solidFill>
                  <a:schemeClr val="bg2">
                    <a:lumMod val="50000"/>
                  </a:schemeClr>
                </a:solidFill>
              </a:rPr>
              <a:t>Промахос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65" name="Google Shape;265;p34"/>
          <p:cNvCxnSpPr/>
          <p:nvPr/>
        </p:nvCxnSpPr>
        <p:spPr>
          <a:xfrm>
            <a:off x="82825" y="-278300"/>
            <a:ext cx="0" cy="564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4"/>
          <p:cNvCxnSpPr/>
          <p:nvPr/>
        </p:nvCxnSpPr>
        <p:spPr>
          <a:xfrm>
            <a:off x="235225" y="-278300"/>
            <a:ext cx="0" cy="564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4"/>
          <p:cNvCxnSpPr/>
          <p:nvPr/>
        </p:nvCxnSpPr>
        <p:spPr>
          <a:xfrm>
            <a:off x="8845825" y="-202100"/>
            <a:ext cx="0" cy="564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4"/>
          <p:cNvCxnSpPr/>
          <p:nvPr/>
        </p:nvCxnSpPr>
        <p:spPr>
          <a:xfrm>
            <a:off x="8998225" y="-202100"/>
            <a:ext cx="0" cy="564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0A17856-ED6C-4C99-A392-CF5EB5E2C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2" r="9424"/>
          <a:stretch/>
        </p:blipFill>
        <p:spPr>
          <a:xfrm>
            <a:off x="552064" y="1169581"/>
            <a:ext cx="3912773" cy="33147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1B9E4105-7DDB-492C-9822-BFA1F3CADE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7" r="21376" b="27"/>
          <a:stretch/>
        </p:blipFill>
        <p:spPr>
          <a:xfrm>
            <a:off x="4679164" y="1168681"/>
            <a:ext cx="3912769" cy="3315600"/>
          </a:xfrm>
          <a:prstGeom prst="rect">
            <a:avLst/>
          </a:prstGeom>
        </p:spPr>
      </p:pic>
      <p:sp>
        <p:nvSpPr>
          <p:cNvPr id="31" name="Google Shape;257;p34">
            <a:extLst>
              <a:ext uri="{FF2B5EF4-FFF2-40B4-BE49-F238E27FC236}">
                <a16:creationId xmlns:a16="http://schemas.microsoft.com/office/drawing/2014/main" xmlns="" id="{E4809C85-68F7-4D4A-BC08-7549E25F4E0A}"/>
              </a:ext>
            </a:extLst>
          </p:cNvPr>
          <p:cNvSpPr txBox="1">
            <a:spLocks/>
          </p:cNvSpPr>
          <p:nvPr/>
        </p:nvSpPr>
        <p:spPr>
          <a:xfrm>
            <a:off x="5851695" y="4581249"/>
            <a:ext cx="2551961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morant Garamond Medium"/>
              <a:buNone/>
              <a:defRPr sz="1800" b="0" i="0" u="none" strike="noStrike" cap="non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morant Garamond Medium"/>
              <a:buNone/>
              <a:defRPr sz="1800" b="0" i="0" u="none" strike="noStrike" cap="non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morant Garamond Medium"/>
              <a:buNone/>
              <a:defRPr sz="1800" b="0" i="0" u="none" strike="noStrike" cap="non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morant Garamond Medium"/>
              <a:buNone/>
              <a:defRPr sz="1800" b="0" i="0" u="none" strike="noStrike" cap="non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morant Garamond Medium"/>
              <a:buNone/>
              <a:defRPr sz="1800" b="0" i="0" u="none" strike="noStrike" cap="non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morant Garamond Medium"/>
              <a:buNone/>
              <a:defRPr sz="1800" b="0" i="0" u="none" strike="noStrike" cap="non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morant Garamond Medium"/>
              <a:buNone/>
              <a:defRPr sz="1800" b="0" i="0" u="none" strike="noStrike" cap="non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morant Garamond Medium"/>
              <a:buNone/>
              <a:defRPr sz="1800" b="0" i="0" u="none" strike="noStrike" cap="non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morant Garamond Medium"/>
              <a:buNone/>
              <a:defRPr sz="1800" b="0" i="0" u="none" strike="noStrike" cap="non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Статуя Афины </a:t>
            </a:r>
            <a:r>
              <a:rPr lang="ru-RU" sz="2000" dirty="0" err="1">
                <a:solidFill>
                  <a:schemeClr val="bg2">
                    <a:lumMod val="50000"/>
                  </a:schemeClr>
                </a:solidFill>
              </a:rPr>
              <a:t>Парфенос</a:t>
            </a:r>
            <a:endParaRPr lang="ru-RU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723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4DB941AA-356A-4029-B6F4-87F68FB00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89" t="29824" r="48371" b="53251"/>
          <a:stretch/>
        </p:blipFill>
        <p:spPr>
          <a:xfrm>
            <a:off x="2211572" y="3349256"/>
            <a:ext cx="5964865" cy="6485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3B890B3B-2FCD-441C-9BA5-669E58BF6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94" y="785812"/>
            <a:ext cx="2095500" cy="35718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CB95D2DA-BAD3-46B9-93D3-1258AA966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606" y="785812"/>
            <a:ext cx="2407831" cy="3571875"/>
          </a:xfrm>
          <a:prstGeom prst="rect">
            <a:avLst/>
          </a:prstGeom>
        </p:spPr>
      </p:pic>
      <p:sp>
        <p:nvSpPr>
          <p:cNvPr id="29" name="Google Shape;256;p34">
            <a:extLst>
              <a:ext uri="{FF2B5EF4-FFF2-40B4-BE49-F238E27FC236}">
                <a16:creationId xmlns:a16="http://schemas.microsoft.com/office/drawing/2014/main" xmlns="" id="{8ECD44C3-122D-4D26-8A63-95DE83167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5619" y="1930824"/>
            <a:ext cx="4362262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>
                <a:solidFill>
                  <a:schemeClr val="dk2"/>
                </a:solidFill>
                <a:latin typeface="Cormorant Garamond Medium" panose="020B0604020202020204" charset="-52"/>
              </a:rPr>
              <a:t>Вазопись</a:t>
            </a:r>
            <a:endParaRPr sz="4400" dirty="0">
              <a:solidFill>
                <a:schemeClr val="dk2"/>
              </a:solidFill>
              <a:latin typeface="Cormorant Garamond Medium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85327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6;p26">
            <a:extLst>
              <a:ext uri="{FF2B5EF4-FFF2-40B4-BE49-F238E27FC236}">
                <a16:creationId xmlns:a16="http://schemas.microsoft.com/office/drawing/2014/main" xmlns="" id="{0ABA4719-686E-44AF-BAEE-7ED3A52380B6}"/>
              </a:ext>
            </a:extLst>
          </p:cNvPr>
          <p:cNvSpPr txBox="1">
            <a:spLocks/>
          </p:cNvSpPr>
          <p:nvPr/>
        </p:nvSpPr>
        <p:spPr>
          <a:xfrm>
            <a:off x="677113" y="0"/>
            <a:ext cx="7942521" cy="1190847"/>
          </a:xfrm>
          <a:prstGeom prst="rect">
            <a:avLst/>
          </a:prstGeom>
          <a:noFill/>
          <a:ln>
            <a:noFill/>
          </a:ln>
          <a:effectLst>
            <a:outerShdw blurRad="371475" dist="142875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rmorant Garamond Medium"/>
              <a:buNone/>
              <a:defRPr sz="4400" b="0" i="0" u="none" strike="noStrike" cap="none">
                <a:solidFill>
                  <a:schemeClr val="dk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>
            <a:r>
              <a:rPr lang="ru-RU" sz="4800" dirty="0"/>
              <a:t>Заключение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39952" y="1707654"/>
            <a:ext cx="425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bg2"/>
                </a:solidFill>
                <a:latin typeface="Cormorant Garamond Medium"/>
                <a:ea typeface="Cormorant Garamond Medium"/>
                <a:cs typeface="Cormorant Garamond Medium"/>
                <a:sym typeface="Lato"/>
              </a:rPr>
              <a:t>Мир - это расширяющаяся Греция, а Греция - сокращающийся мир</a:t>
            </a:r>
            <a:r>
              <a:rPr lang="ru-RU" sz="2000" dirty="0" smtClean="0">
                <a:solidFill>
                  <a:schemeClr val="bg2"/>
                </a:solidFill>
                <a:latin typeface="Cormorant Garamond Medium"/>
                <a:ea typeface="Cormorant Garamond Medium"/>
                <a:cs typeface="Cormorant Garamond Medium"/>
                <a:sym typeface="Lato"/>
              </a:rPr>
              <a:t>.</a:t>
            </a:r>
          </a:p>
          <a:p>
            <a:pPr algn="r"/>
            <a:endParaRPr lang="ru-RU" sz="2000" dirty="0" smtClean="0">
              <a:solidFill>
                <a:schemeClr val="bg2"/>
              </a:solidFill>
              <a:latin typeface="Cormorant Garamond Medium"/>
              <a:ea typeface="Cormorant Garamond Medium"/>
              <a:cs typeface="Cormorant Garamond Medium"/>
              <a:sym typeface="Lato"/>
            </a:endParaRPr>
          </a:p>
          <a:p>
            <a:pPr algn="r"/>
            <a:endParaRPr lang="ru-RU" sz="2000" dirty="0">
              <a:solidFill>
                <a:schemeClr val="bg2"/>
              </a:solidFill>
              <a:latin typeface="Cormorant Garamond Medium"/>
              <a:ea typeface="Cormorant Garamond Medium"/>
              <a:cs typeface="Cormorant Garamond Medium"/>
              <a:sym typeface="Lato"/>
            </a:endParaRPr>
          </a:p>
          <a:p>
            <a:pPr algn="r"/>
            <a:r>
              <a:rPr lang="ru-RU" sz="2800" dirty="0" smtClean="0">
                <a:solidFill>
                  <a:schemeClr val="accent3">
                    <a:lumMod val="50000"/>
                  </a:schemeClr>
                </a:solidFill>
                <a:latin typeface="Cormorant Garamond Medium"/>
                <a:ea typeface="Cormorant Garamond Medium"/>
                <a:cs typeface="Cormorant Garamond Medium"/>
                <a:sym typeface="Lato"/>
              </a:rPr>
              <a:t>Виктор Гюго</a:t>
            </a:r>
            <a:endParaRPr lang="ru-RU" sz="2800" dirty="0">
              <a:solidFill>
                <a:schemeClr val="accent3">
                  <a:lumMod val="50000"/>
                </a:schemeClr>
              </a:solidFill>
              <a:latin typeface="Cormorant Garamond Medium"/>
              <a:ea typeface="Cormorant Garamond Medium"/>
              <a:cs typeface="Cormorant Garamond Medium"/>
              <a:sym typeface="La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47748"/>
            <a:ext cx="2841356" cy="21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4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107504" y="223600"/>
            <a:ext cx="8836054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Источники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0" name="Google Shape;330;p38"/>
          <p:cNvCxnSpPr/>
          <p:nvPr/>
        </p:nvCxnSpPr>
        <p:spPr>
          <a:xfrm>
            <a:off x="-114500" y="48264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8"/>
          <p:cNvCxnSpPr/>
          <p:nvPr/>
        </p:nvCxnSpPr>
        <p:spPr>
          <a:xfrm>
            <a:off x="-190700" y="49348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8"/>
          <p:cNvCxnSpPr/>
          <p:nvPr/>
        </p:nvCxnSpPr>
        <p:spPr>
          <a:xfrm>
            <a:off x="-266900" y="1152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8"/>
          <p:cNvCxnSpPr/>
          <p:nvPr/>
        </p:nvCxnSpPr>
        <p:spPr>
          <a:xfrm>
            <a:off x="-343100" y="2104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179512" y="843558"/>
            <a:ext cx="76328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«История и культура древней Греции», А. А. Попов, А. В. Банников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«Всемирная история. Учебник для вузов», Поляк Г.Б., Маркова А.Н.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  <a:hlinkClick r:id="rId3"/>
              </a:rPr>
              <a:t>https://www.gumer.info</a:t>
            </a:r>
            <a:endParaRPr lang="ru-RU" sz="2000" dirty="0">
              <a:solidFill>
                <a:schemeClr val="bg2">
                  <a:lumMod val="50000"/>
                </a:schemeClr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  <a:hlinkClick r:id="rId4"/>
              </a:rPr>
              <a:t>http://www.mir-arxitiktyri.ru</a:t>
            </a:r>
            <a:endParaRPr lang="ru-RU" sz="2000" dirty="0">
              <a:solidFill>
                <a:schemeClr val="bg2">
                  <a:lumMod val="50000"/>
                </a:schemeClr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  <a:hlinkClick r:id="rId5"/>
              </a:rPr>
              <a:t>https://textarchive.ru</a:t>
            </a:r>
            <a:endParaRPr lang="ru-RU" sz="2000" dirty="0">
              <a:solidFill>
                <a:schemeClr val="bg2">
                  <a:lumMod val="50000"/>
                </a:schemeClr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  <a:hlinkClick r:id="rId6"/>
              </a:rPr>
              <a:t>https://www.istmira.com</a:t>
            </a:r>
            <a:endParaRPr lang="ru-RU" sz="2000" dirty="0">
              <a:solidFill>
                <a:schemeClr val="bg2">
                  <a:lumMod val="50000"/>
                </a:schemeClr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https://studbooks.net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http://antique-lit.niv.ru</a:t>
            </a:r>
            <a:endParaRPr lang="ru-RU" sz="2000" dirty="0">
              <a:solidFill>
                <a:schemeClr val="bg2">
                  <a:lumMod val="50000"/>
                </a:schemeClr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  <p:extLst>
      <p:ext uri="{BB962C8B-B14F-4D97-AF65-F5344CB8AC3E}">
        <p14:creationId xmlns:p14="http://schemas.microsoft.com/office/powerpoint/2010/main" val="536753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107504" y="223600"/>
            <a:ext cx="8836054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2">
                    <a:lumMod val="50000"/>
                  </a:schemeClr>
                </a:solidFill>
                <a:sym typeface="Arial"/>
              </a:rPr>
              <a:t>Спасибо за внимание! </a:t>
            </a:r>
            <a:endParaRPr sz="2800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0" name="Google Shape;330;p38"/>
          <p:cNvCxnSpPr/>
          <p:nvPr/>
        </p:nvCxnSpPr>
        <p:spPr>
          <a:xfrm>
            <a:off x="-114500" y="48264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8"/>
          <p:cNvCxnSpPr/>
          <p:nvPr/>
        </p:nvCxnSpPr>
        <p:spPr>
          <a:xfrm>
            <a:off x="-190700" y="49348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8"/>
          <p:cNvCxnSpPr/>
          <p:nvPr/>
        </p:nvCxnSpPr>
        <p:spPr>
          <a:xfrm>
            <a:off x="-266900" y="1152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8"/>
          <p:cNvCxnSpPr/>
          <p:nvPr/>
        </p:nvCxnSpPr>
        <p:spPr>
          <a:xfrm>
            <a:off x="-343100" y="2104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87" y="843558"/>
            <a:ext cx="5192126" cy="38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8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4355976" y="2283718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Философия и наука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2"/>
          </p:nvPr>
        </p:nvSpPr>
        <p:spPr>
          <a:xfrm>
            <a:off x="1391520" y="1505475"/>
            <a:ext cx="25752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1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12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04D1604-8553-42F0-8BAF-D9A016B1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03326"/>
            <a:ext cx="7717500" cy="1296600"/>
          </a:xfrm>
        </p:spPr>
        <p:txBody>
          <a:bodyPr/>
          <a:lstStyle/>
          <a:p>
            <a:r>
              <a:rPr lang="ru-RU" sz="5400" dirty="0"/>
              <a:t>Философия</a:t>
            </a:r>
            <a:endParaRPr lang="ru-RU" sz="6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E58C0E37-A69C-4D34-B2A7-327602AB5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97" y="1275606"/>
            <a:ext cx="7200800" cy="799816"/>
          </a:xfrm>
        </p:spPr>
        <p:txBody>
          <a:bodyPr/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Классический период принято считать расцветом древнегреческой философской мысли.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B345595-1547-4E29-A7DE-F68D669A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54" y="1923678"/>
            <a:ext cx="3829087" cy="25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4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6B31D025-ABB6-4EAF-85A7-517F11D37A4E}"/>
              </a:ext>
            </a:extLst>
          </p:cNvPr>
          <p:cNvSpPr/>
          <p:nvPr/>
        </p:nvSpPr>
        <p:spPr>
          <a:xfrm>
            <a:off x="2555776" y="3363838"/>
            <a:ext cx="3960440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053434-6298-4E2D-B1C7-3D68DB1E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654341"/>
            <a:ext cx="7717500" cy="1296600"/>
          </a:xfrm>
        </p:spPr>
        <p:txBody>
          <a:bodyPr/>
          <a:lstStyle/>
          <a:p>
            <a:r>
              <a:rPr lang="ru-RU" sz="5400" dirty="0"/>
              <a:t>Софисты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0E79620-B71D-48F3-AB9B-E51C2EB1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592" y="1991749"/>
            <a:ext cx="3528392" cy="2448272"/>
          </a:xfrm>
        </p:spPr>
        <p:txBody>
          <a:bodyPr/>
          <a:lstStyle/>
          <a:p>
            <a:pPr algn="l"/>
            <a:r>
              <a:rPr lang="ru-RU" dirty="0"/>
              <a:t>Особенностями их учения являются критическое восприятие окружающей действительности, отрицание накопленного опыта прежними поколениями, устаревших норм и законов. Им характерен субъективизм.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A5F81237-0A0D-4E3C-894B-8A305078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096" y="1950941"/>
            <a:ext cx="3598542" cy="188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16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6B31D025-ABB6-4EAF-85A7-517F11D37A4E}"/>
              </a:ext>
            </a:extLst>
          </p:cNvPr>
          <p:cNvSpPr/>
          <p:nvPr/>
        </p:nvSpPr>
        <p:spPr>
          <a:xfrm>
            <a:off x="2555776" y="3363838"/>
            <a:ext cx="3960440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053434-6298-4E2D-B1C7-3D68DB1E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654341"/>
            <a:ext cx="7717500" cy="1296600"/>
          </a:xfrm>
        </p:spPr>
        <p:txBody>
          <a:bodyPr/>
          <a:lstStyle/>
          <a:p>
            <a:r>
              <a:rPr lang="ru-RU" sz="5400" dirty="0"/>
              <a:t>Сократ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0E79620-B71D-48F3-AB9B-E51C2EB1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9849" y="1933529"/>
            <a:ext cx="3528392" cy="2448272"/>
          </a:xfrm>
        </p:spPr>
        <p:txBody>
          <a:bodyPr/>
          <a:lstStyle/>
          <a:p>
            <a:pPr algn="r"/>
            <a:r>
              <a:rPr lang="ru-RU" dirty="0"/>
              <a:t>469-399 </a:t>
            </a:r>
            <a:r>
              <a:rPr lang="ru-RU" dirty="0" err="1"/>
              <a:t>гг</a:t>
            </a:r>
            <a:r>
              <a:rPr lang="ru-RU" dirty="0"/>
              <a:t> до н.э.</a:t>
            </a:r>
          </a:p>
          <a:p>
            <a:pPr algn="r"/>
            <a:r>
              <a:rPr lang="ru-RU" dirty="0"/>
              <a:t>Предметом изучения был человек. Через постановку наводящих вопросов Сократ искал в ответах на них истину. Так сформировался его метод размышления. Сейчас он носит название сократовского метода.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xmlns="" id="{FDC187D7-F62D-40B4-A15D-3D6371E56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5616" y="1563638"/>
            <a:ext cx="3168352" cy="257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8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6B31D025-ABB6-4EAF-85A7-517F11D37A4E}"/>
              </a:ext>
            </a:extLst>
          </p:cNvPr>
          <p:cNvSpPr/>
          <p:nvPr/>
        </p:nvSpPr>
        <p:spPr>
          <a:xfrm>
            <a:off x="2555776" y="3363838"/>
            <a:ext cx="3960440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053434-6298-4E2D-B1C7-3D68DB1E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654341"/>
            <a:ext cx="7717500" cy="1296600"/>
          </a:xfrm>
        </p:spPr>
        <p:txBody>
          <a:bodyPr/>
          <a:lstStyle/>
          <a:p>
            <a:r>
              <a:rPr lang="ru-RU" sz="5400" dirty="0"/>
              <a:t>Платон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0E79620-B71D-48F3-AB9B-E51C2EB1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592" y="2139702"/>
            <a:ext cx="3528392" cy="2448272"/>
          </a:xfrm>
        </p:spPr>
        <p:txBody>
          <a:bodyPr/>
          <a:lstStyle/>
          <a:p>
            <a:pPr algn="l"/>
            <a:r>
              <a:rPr lang="ru-RU" dirty="0"/>
              <a:t>427-347 </a:t>
            </a:r>
            <a:r>
              <a:rPr lang="ru-RU" dirty="0" err="1"/>
              <a:t>гг</a:t>
            </a:r>
            <a:r>
              <a:rPr lang="ru-RU" dirty="0"/>
              <a:t> до н.э.</a:t>
            </a:r>
          </a:p>
          <a:p>
            <a:pPr algn="l"/>
            <a:r>
              <a:rPr lang="ru-RU" dirty="0"/>
              <a:t>Он настаивал, что идеи стоят выше материального мира. Стал основоположником идеалистического направления в философии. Разработал учение об идеальном государстве.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44B96141-BD62-4A54-97CA-79BBBB59C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22" b="96332" l="10000" r="98500">
                        <a14:foregroundMark x1="55714" y1="8543" x2="59429" y2="13216"/>
                        <a14:foregroundMark x1="71071" y1="21759" x2="83571" y2="25025"/>
                        <a14:foregroundMark x1="83571" y1="25025" x2="92286" y2="32010"/>
                        <a14:foregroundMark x1="92286" y1="32010" x2="98071" y2="50854"/>
                        <a14:foregroundMark x1="98071" y1="50854" x2="86643" y2="44975"/>
                        <a14:foregroundMark x1="86643" y1="44975" x2="72286" y2="42261"/>
                        <a14:foregroundMark x1="72286" y1="42261" x2="70857" y2="23116"/>
                        <a14:foregroundMark x1="68786" y1="75276" x2="69643" y2="74070"/>
                        <a14:foregroundMark x1="10819" y1="66802" x2="13786" y2="88492"/>
                        <a14:foregroundMark x1="9786" y1="59246" x2="10659" y2="65632"/>
                        <a14:foregroundMark x1="13786" y1="88492" x2="17786" y2="97437"/>
                        <a14:foregroundMark x1="17786" y1="97437" x2="34500" y2="98643"/>
                        <a14:foregroundMark x1="34500" y1="98643" x2="49714" y2="97889"/>
                        <a14:foregroundMark x1="49714" y1="97889" x2="64500" y2="98090"/>
                        <a14:foregroundMark x1="64500" y1="98090" x2="82357" y2="97487"/>
                        <a14:foregroundMark x1="82357" y1="97487" x2="96714" y2="97487"/>
                        <a14:foregroundMark x1="96714" y1="97487" x2="98500" y2="83065"/>
                        <a14:foregroundMark x1="98500" y1="83065" x2="89000" y2="76432"/>
                        <a14:foregroundMark x1="89000" y1="76432" x2="75643" y2="78241"/>
                        <a14:foregroundMark x1="75643" y1="78241" x2="62214" y2="76281"/>
                        <a14:foregroundMark x1="62214" y1="76281" x2="49714" y2="70553"/>
                        <a14:foregroundMark x1="49714" y1="70553" x2="12286" y2="66080"/>
                        <a14:foregroundMark x1="13571" y1="80754" x2="13214" y2="71106"/>
                        <a14:foregroundMark x1="13214" y1="71106" x2="29786" y2="70653"/>
                        <a14:foregroundMark x1="29786" y1="70653" x2="61500" y2="72663"/>
                        <a14:foregroundMark x1="61500" y1="72663" x2="87714" y2="82261"/>
                        <a14:foregroundMark x1="87714" y1="82261" x2="92714" y2="90955"/>
                        <a14:foregroundMark x1="92714" y1="90955" x2="85571" y2="98945"/>
                        <a14:foregroundMark x1="85571" y1="98945" x2="29286" y2="99146"/>
                        <a14:foregroundMark x1="29286" y1="99146" x2="16214" y2="96332"/>
                        <a14:foregroundMark x1="16214" y1="96332" x2="14214" y2="93467"/>
                        <a14:foregroundMark x1="44786" y1="6080" x2="56857" y2="2111"/>
                        <a14:foregroundMark x1="56857" y1="2111" x2="67357" y2="8090"/>
                        <a14:foregroundMark x1="67357" y1="8090" x2="52857" y2="6935"/>
                        <a14:foregroundMark x1="52857" y1="6935" x2="51714" y2="4422"/>
                        <a14:backgroundMark x1="40571" y1="43116" x2="39714" y2="52864"/>
                        <a14:backgroundMark x1="39714" y1="52864" x2="32571" y2="61156"/>
                        <a14:backgroundMark x1="32571" y1="61156" x2="33571" y2="52161"/>
                        <a14:backgroundMark x1="10643" y1="65628" x2="10214" y2="66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745815"/>
            <a:ext cx="2568708" cy="36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2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6B31D025-ABB6-4EAF-85A7-517F11D37A4E}"/>
              </a:ext>
            </a:extLst>
          </p:cNvPr>
          <p:cNvSpPr/>
          <p:nvPr/>
        </p:nvSpPr>
        <p:spPr>
          <a:xfrm>
            <a:off x="2555776" y="3363838"/>
            <a:ext cx="3960440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053434-6298-4E2D-B1C7-3D68DB1E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654341"/>
            <a:ext cx="7717500" cy="1296600"/>
          </a:xfrm>
        </p:spPr>
        <p:txBody>
          <a:bodyPr/>
          <a:lstStyle/>
          <a:p>
            <a:r>
              <a:rPr lang="ru-RU" sz="5400" dirty="0"/>
              <a:t>Аристотель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0E79620-B71D-48F3-AB9B-E51C2EB1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9849" y="1933529"/>
            <a:ext cx="3528392" cy="2448272"/>
          </a:xfrm>
        </p:spPr>
        <p:txBody>
          <a:bodyPr/>
          <a:lstStyle/>
          <a:p>
            <a:pPr algn="r"/>
            <a:r>
              <a:rPr lang="ru-RU" dirty="0"/>
              <a:t>384-322 </a:t>
            </a:r>
            <a:r>
              <a:rPr lang="ru-RU" dirty="0" err="1"/>
              <a:t>гг</a:t>
            </a:r>
            <a:r>
              <a:rPr lang="ru-RU" dirty="0"/>
              <a:t> до н.э.</a:t>
            </a:r>
          </a:p>
          <a:p>
            <a:pPr algn="r"/>
            <a:r>
              <a:rPr lang="ru-RU" dirty="0"/>
              <a:t>Аристотель систематизировал многие знания, ввел в оборот многие категории и понятия, использующиеся современной наукой. Считается основоположником физики, логики, основ этики, эстетики и философии социума.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C664971B-DEFF-4C0F-A5E9-ECB3CA9C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67" b="99000" l="5000" r="91667">
                        <a14:foregroundMark x1="20333" y1="51083" x2="8889" y2="54500"/>
                        <a14:foregroundMark x1="8889" y1="54500" x2="2000" y2="73000"/>
                        <a14:foregroundMark x1="2000" y1="73000" x2="444" y2="83750"/>
                        <a14:foregroundMark x1="444" y1="83750" x2="2556" y2="92917"/>
                        <a14:foregroundMark x1="2556" y1="92917" x2="18778" y2="96583"/>
                        <a14:foregroundMark x1="18778" y1="96583" x2="60889" y2="92750"/>
                        <a14:foregroundMark x1="60889" y1="92750" x2="75778" y2="96833"/>
                        <a14:foregroundMark x1="75778" y1="96833" x2="90667" y2="93583"/>
                        <a14:foregroundMark x1="90667" y1="93583" x2="95222" y2="84250"/>
                        <a14:foregroundMark x1="95222" y1="84250" x2="69111" y2="75417"/>
                        <a14:foregroundMark x1="69111" y1="75417" x2="56667" y2="75333"/>
                        <a14:foregroundMark x1="56667" y1="75333" x2="43667" y2="72250"/>
                        <a14:foregroundMark x1="43667" y1="72250" x2="33667" y2="63333"/>
                        <a14:foregroundMark x1="33667" y1="63333" x2="21444" y2="60167"/>
                        <a14:foregroundMark x1="21444" y1="60167" x2="5333" y2="64417"/>
                        <a14:foregroundMark x1="92889" y1="75417" x2="99222" y2="93917"/>
                        <a14:foregroundMark x1="99222" y1="93917" x2="89333" y2="99833"/>
                        <a14:foregroundMark x1="89333" y1="99833" x2="7444" y2="99833"/>
                        <a14:foregroundMark x1="7444" y1="99833" x2="1778" y2="91167"/>
                        <a14:foregroundMark x1="1778" y1="91167" x2="444" y2="77000"/>
                        <a14:foregroundMark x1="444" y1="77000" x2="10333" y2="71250"/>
                        <a14:foregroundMark x1="10333" y1="71250" x2="31222" y2="69417"/>
                        <a14:foregroundMark x1="31222" y1="69417" x2="75444" y2="81250"/>
                        <a14:foregroundMark x1="75444" y1="81250" x2="87111" y2="75417"/>
                        <a14:foregroundMark x1="87111" y1="75417" x2="91667" y2="75250"/>
                        <a14:foregroundMark x1="6000" y1="95667" x2="16000" y2="89500"/>
                        <a14:foregroundMark x1="16000" y1="89500" x2="60222" y2="83250"/>
                        <a14:foregroundMark x1="60222" y1="83250" x2="74000" y2="85167"/>
                        <a14:foregroundMark x1="74000" y1="85167" x2="84111" y2="92167"/>
                        <a14:foregroundMark x1="84111" y1="92167" x2="76111" y2="99500"/>
                        <a14:foregroundMark x1="76111" y1="99500" x2="17778" y2="99250"/>
                        <a14:foregroundMark x1="17778" y1="99250" x2="5556" y2="95667"/>
                        <a14:foregroundMark x1="5556" y1="95667" x2="5556" y2="95583"/>
                        <a14:foregroundMark x1="56889" y1="11583" x2="45667" y2="7417"/>
                        <a14:foregroundMark x1="45667" y1="7417" x2="32000" y2="8667"/>
                        <a14:foregroundMark x1="32000" y1="8667" x2="42444" y2="16333"/>
                        <a14:foregroundMark x1="42444" y1="16333" x2="54556" y2="12917"/>
                        <a14:foregroundMark x1="54556" y1="12917" x2="54000" y2="11417"/>
                        <a14:foregroundMark x1="667" y1="90667" x2="6556" y2="99000"/>
                        <a14:foregroundMark x1="6556" y1="99000" x2="59111" y2="99750"/>
                        <a14:foregroundMark x1="59111" y1="99750" x2="72667" y2="98250"/>
                        <a14:foregroundMark x1="72667" y1="98250" x2="85111" y2="99833"/>
                        <a14:foregroundMark x1="85111" y1="99833" x2="98556" y2="99417"/>
                        <a14:foregroundMark x1="98556" y1="99417" x2="97333" y2="90167"/>
                        <a14:foregroundMark x1="97333" y1="90167" x2="85778" y2="85333"/>
                        <a14:foregroundMark x1="85778" y1="85333" x2="74000" y2="94167"/>
                        <a14:foregroundMark x1="74000" y1="94167" x2="70889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7584" y="654341"/>
            <a:ext cx="2376263" cy="34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392440"/>
      </p:ext>
    </p:extLst>
  </p:cSld>
  <p:clrMapOvr>
    <a:masterClrMapping/>
  </p:clrMapOvr>
</p:sld>
</file>

<file path=ppt/theme/theme1.xml><?xml version="1.0" encoding="utf-8"?>
<a:theme xmlns:a="http://schemas.openxmlformats.org/drawingml/2006/main" name="New Year Goals by Slidesgo">
  <a:themeElements>
    <a:clrScheme name="Simple Light">
      <a:dk1>
        <a:srgbClr val="191818"/>
      </a:dk1>
      <a:lt1>
        <a:srgbClr val="EEEDEE"/>
      </a:lt1>
      <a:dk2>
        <a:srgbClr val="CFA667"/>
      </a:dk2>
      <a:lt2>
        <a:srgbClr val="C7C0B5"/>
      </a:lt2>
      <a:accent1>
        <a:srgbClr val="B9B5AA"/>
      </a:accent1>
      <a:accent2>
        <a:srgbClr val="84827B"/>
      </a:accent2>
      <a:accent3>
        <a:srgbClr val="EBE4E0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706</Words>
  <Application>Microsoft Office PowerPoint</Application>
  <PresentationFormat>Экран (16:9)</PresentationFormat>
  <Paragraphs>129</Paragraphs>
  <Slides>37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Arial</vt:lpstr>
      <vt:lpstr>Calibri</vt:lpstr>
      <vt:lpstr>Cormorant Garamond</vt:lpstr>
      <vt:lpstr>Lato</vt:lpstr>
      <vt:lpstr>Times New Roman</vt:lpstr>
      <vt:lpstr>Cormorant Garamond Medium</vt:lpstr>
      <vt:lpstr>New Year Goals by Slidesgo</vt:lpstr>
      <vt:lpstr>Культура Древней Греции классического периода</vt:lpstr>
      <vt:lpstr>Содержание</vt:lpstr>
      <vt:lpstr>Аристотель  </vt:lpstr>
      <vt:lpstr>Философия и наука</vt:lpstr>
      <vt:lpstr>Философия</vt:lpstr>
      <vt:lpstr>Софисты</vt:lpstr>
      <vt:lpstr>Сократ </vt:lpstr>
      <vt:lpstr>Платон </vt:lpstr>
      <vt:lpstr>Аристотель </vt:lpstr>
      <vt:lpstr>Наука Анаксагор </vt:lpstr>
      <vt:lpstr>Гиппократ </vt:lpstr>
      <vt:lpstr>Анаксимандр и Гекатей Милетский</vt:lpstr>
      <vt:lpstr>Эмпедокл</vt:lpstr>
      <vt:lpstr>Театр и литература</vt:lpstr>
      <vt:lpstr>Бог Дионис   Покровитель  виноделия,  бог умирающей и воскресающей природы.  «Вдохновитель»  Древнегреческого  театра </vt:lpstr>
      <vt:lpstr>Устройство Древнегреческого театра  </vt:lpstr>
      <vt:lpstr>Презентация PowerPoint</vt:lpstr>
      <vt:lpstr>Театральные состязания</vt:lpstr>
      <vt:lpstr>Эсхил – «отец трагедий» (525 г. до н. э. - 456 г. до н.э.)  </vt:lpstr>
      <vt:lpstr>Софокл  (496 г. до н.э. - 406 г. до н.э.)</vt:lpstr>
      <vt:lpstr>Еврипид  (485 г. до н. э. - 406 г. до н. э.) </vt:lpstr>
      <vt:lpstr>Аристофан  (448 г. до н.э. - 386 г. до н.э.)</vt:lpstr>
      <vt:lpstr>Древнегреческая литература</vt:lpstr>
      <vt:lpstr>Сократ  (ок. 470—399 до н. э.)</vt:lpstr>
      <vt:lpstr>Архитектура и искусство</vt:lpstr>
      <vt:lpstr>Дорический стиль</vt:lpstr>
      <vt:lpstr>Основное в архитектуре</vt:lpstr>
      <vt:lpstr>Афинский акрополь</vt:lpstr>
      <vt:lpstr>Парфенон   </vt:lpstr>
      <vt:lpstr>Храм Эрехтейон</vt:lpstr>
      <vt:lpstr>Храм Аполлона в Бассах </vt:lpstr>
      <vt:lpstr>Храм Зевса в Олимпии</vt:lpstr>
      <vt:lpstr>Статуи Фидия</vt:lpstr>
      <vt:lpstr>Вазопись</vt:lpstr>
      <vt:lpstr>Презентация PowerPoint</vt:lpstr>
      <vt:lpstr>Источники   </vt:lpstr>
      <vt:lpstr>Спасибо за внимание!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YEAR GOALS</dc:title>
  <dc:creator>IRISHA</dc:creator>
  <cp:lastModifiedBy>Иришка</cp:lastModifiedBy>
  <cp:revision>29</cp:revision>
  <dcterms:modified xsi:type="dcterms:W3CDTF">2021-02-17T21:42:32Z</dcterms:modified>
</cp:coreProperties>
</file>